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61"/>
  </p:notesMasterIdLst>
  <p:sldIdLst>
    <p:sldId id="256" r:id="rId3"/>
    <p:sldId id="257" r:id="rId4"/>
    <p:sldId id="260" r:id="rId5"/>
    <p:sldId id="262" r:id="rId6"/>
    <p:sldId id="263" r:id="rId7"/>
    <p:sldId id="264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9" r:id="rId19"/>
    <p:sldId id="280" r:id="rId20"/>
    <p:sldId id="281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3" r:id="rId29"/>
    <p:sldId id="297" r:id="rId30"/>
    <p:sldId id="298" r:id="rId31"/>
    <p:sldId id="299" r:id="rId32"/>
    <p:sldId id="300" r:id="rId33"/>
    <p:sldId id="301" r:id="rId34"/>
    <p:sldId id="303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5" r:id="rId45"/>
    <p:sldId id="316" r:id="rId46"/>
    <p:sldId id="318" r:id="rId47"/>
    <p:sldId id="319" r:id="rId48"/>
    <p:sldId id="320" r:id="rId49"/>
    <p:sldId id="321" r:id="rId50"/>
    <p:sldId id="349" r:id="rId51"/>
    <p:sldId id="350" r:id="rId52"/>
    <p:sldId id="322" r:id="rId53"/>
    <p:sldId id="324" r:id="rId54"/>
    <p:sldId id="347" r:id="rId55"/>
    <p:sldId id="325" r:id="rId56"/>
    <p:sldId id="326" r:id="rId57"/>
    <p:sldId id="328" r:id="rId58"/>
    <p:sldId id="346" r:id="rId59"/>
    <p:sldId id="348" r:id="rId6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7"/>
    <p:restoredTop sz="94671"/>
  </p:normalViewPr>
  <p:slideViewPr>
    <p:cSldViewPr snapToGrid="0" snapToObjects="1" showGuides="1">
      <p:cViewPr varScale="1">
        <p:scale>
          <a:sx n="179" d="100"/>
          <a:sy n="179" d="100"/>
        </p:scale>
        <p:origin x="3848" y="20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Tekst tytułowy</a:t>
            </a:r>
          </a:p>
        </p:txBody>
      </p:sp>
      <p:sp>
        <p:nvSpPr>
          <p:cNvPr id="12" name="Treść - poziom 1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6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brazek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kst tytułow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119" name="Treść - poziom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20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kst tytułowy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  <a:ln w="3175"/>
        </p:spPr>
        <p:txBody>
          <a:bodyPr lIns="38100" tIns="38100" rIns="38100" bIns="38100"/>
          <a:lstStyle>
            <a:lvl1pPr>
              <a:defRPr sz="7800"/>
            </a:lvl1pPr>
          </a:lstStyle>
          <a:p>
            <a:r>
              <a:t>Tekst tytułowy</a:t>
            </a:r>
          </a:p>
        </p:txBody>
      </p:sp>
      <p:sp>
        <p:nvSpPr>
          <p:cNvPr id="128" name="Treść - poziom 1…"/>
          <p:cNvSpPr>
            <a:spLocks noGrp="1"/>
          </p:cNvSpPr>
          <p:nvPr>
            <p:ph type="body" sz="half" idx="1"/>
          </p:nvPr>
        </p:nvSpPr>
        <p:spPr>
          <a:xfrm>
            <a:off x="2339974" y="3171825"/>
            <a:ext cx="8324852" cy="4714876"/>
          </a:xfrm>
          <a:prstGeom prst="rect">
            <a:avLst/>
          </a:prstGeom>
          <a:ln w="3175"/>
        </p:spPr>
        <p:txBody>
          <a:bodyPr lIns="38100" tIns="38100" rIns="38100" bIns="38100"/>
          <a:lstStyle>
            <a:lvl1pPr marL="4198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1pPr>
            <a:lvl2pPr marL="8643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2pPr>
            <a:lvl3pPr marL="13088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3pPr>
            <a:lvl4pPr marL="17533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4pPr>
            <a:lvl5pPr marL="2197805" indent="-419805">
              <a:defRPr sz="34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29" name="(Goodfellow 2018)"/>
          <p:cNvSpPr/>
          <p:nvPr/>
        </p:nvSpPr>
        <p:spPr>
          <a:xfrm>
            <a:off x="11855235" y="8280746"/>
            <a:ext cx="1230444" cy="2413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100"/>
            </a:lvl1pPr>
          </a:lstStyle>
          <a:p>
            <a:r>
              <a:t>(Goodfellow 2018)</a:t>
            </a:r>
          </a:p>
        </p:txBody>
      </p:sp>
      <p:sp>
        <p:nvSpPr>
          <p:cNvPr id="130" name="Numer slajdu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  <a:ln w="3175"/>
        </p:spPr>
        <p:txBody>
          <a:bodyPr lIns="38100" tIns="38100" rIns="38100" bIns="38100"/>
          <a:lstStyle>
            <a:lvl1pPr>
              <a:defRPr sz="16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8ECF5A-A38F-D745-9968-712C79398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F3DB643-436D-3244-8485-5F19F79A9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AFFF4E-88D6-844E-B872-3880959A9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12.12.2021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DD4BF7D-9107-104C-ACCF-D3DCA80C1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BE76DD3-B4E7-F942-9B03-D3756CA1A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56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49D9A6-0200-1F44-8E42-6E31F9DC7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F3B83F-E322-E349-A2C8-33FA1344F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6488F17-3F6C-4641-A6DA-D6E84BCFB5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12.12.2021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BDD5399-C3AC-914D-B2C1-495C6CAD9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FEFEBC-2616-E948-B901-C6B6BCAB6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997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2E813C-E487-5C46-83AE-50B31EC97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D0F632B-6B76-7244-BD66-32134D838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7F0E579-8309-644C-BEB5-32180E8D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12.12.2021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DB82B0A-02AF-5248-B554-C53723BD3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76D4DF7-2FC5-404E-B879-8E68B0DE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7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7A20624-061E-B341-BA44-731733024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D5CEBCF-F97F-A644-86D7-9EFD81B1B0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CCED83D-7D8A-4043-AF6C-66DA9451D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B3F37DD-03D5-024C-8192-8597E173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12.12.2021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5CAA7D0-83B0-DA4F-BCEC-D2A89D4C2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C47C7E4-38EB-4B48-8CC6-3804A426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28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8EE08FD-B282-8E4F-99ED-1B0C83B9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B840276-E834-A046-BFA4-188359DF4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E919461-505F-C74D-A296-953C38BB82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B2D2C63-CB41-7C46-AFC8-BAF25695BD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7B9CC879-C6D2-3148-925C-F49580B4F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FAEDD63-3162-574F-B9F7-31FED63E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12.12.2021</a:t>
            </a:fld>
            <a:endParaRPr lang="en-US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5D34B5E-6AD1-C046-84EF-A7E105B1E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AE27DC9-0E11-5949-A3DC-A31A38A1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43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4728D2B-C974-A949-85F3-D01EF11D5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B8B113C-C159-0C4C-8E26-8EF8E216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12.12.2021</a:t>
            </a:fld>
            <a:endParaRPr lang="en-US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4C9112D-0A01-8245-9ABC-6144758C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8DEE909-762D-B44E-8469-14097D77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09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razek"/>
          <p:cNvSpPr>
            <a:spLocks noGrp="1"/>
          </p:cNvSpPr>
          <p:nvPr>
            <p:ph type="pic" idx="21"/>
          </p:nvPr>
        </p:nvSpPr>
        <p:spPr>
          <a:xfrm>
            <a:off x="1606550" y="635000"/>
            <a:ext cx="9779000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kst tytułowy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Tekst tytułowy</a:t>
            </a:r>
          </a:p>
        </p:txBody>
      </p:sp>
      <p:sp>
        <p:nvSpPr>
          <p:cNvPr id="22" name="Treść - poziom 1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3" name="Numer slajdu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FF1ADEA4-8905-1347-A661-4ECD02799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12.12.2021</a:t>
            </a:fld>
            <a:endParaRPr lang="en-US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F8B9C0A-E4CB-684D-91F1-E24CE61EC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3F525C-CF69-8D4F-9417-921589FB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29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48FC8E2-346E-1540-8B28-6D4DB0E5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D9AE96E-1379-5442-907A-577EA6F23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E7648BD-AD28-0B4C-B7FC-771F30C43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CC2CD79-032D-8348-8505-A94C067A7D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12.12.2021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F396BFB-5909-6A47-868B-C4094A80F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2D49BD3-8A26-C844-BF0E-CCDE28BE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69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A671BD6-F4E0-DC4B-ABDF-1F7B63B4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46EAE52-695F-AB46-BF33-DD6C26B3E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F6D99562-ACFB-E649-9101-22EF7F14F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27779C1-4A90-A74E-BC1D-83737BB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12.12.2021</a:t>
            </a:fld>
            <a:endParaRPr lang="en-US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A1ACFF0-40E5-8745-97F9-BD63170A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9B90038D-9D6A-B245-AFD0-BFB8EBB8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21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61B7BF1-4DDC-C944-9FB3-C380AC33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254B806-4139-4C47-87D1-E3B623296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E9D0500-2EEB-4642-B0AE-843A9004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12.12.2021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14B0EE9E-3122-E742-8F06-BA608BAD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B579542-0729-074A-A761-BA99EC501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20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1C61543-D004-684F-87B8-2301A7DB61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E1160A1-CB3E-084F-AC66-9D85FC258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651C64E-376B-3442-8F9B-9F82058BC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/>
          <a:lstStyle/>
          <a:p>
            <a:fld id="{397FD931-252E-E145-B7EC-CF65AF3D46FA}" type="datetimeFigureOut">
              <a:t>12.12.2021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58C1A1B-8536-1441-AA40-E7FD1C7E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9001D8F-B506-4343-8107-25FE511A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/>
          <a:lstStyle/>
          <a:p>
            <a:fld id="{CD04F8AD-7062-0947-B1DB-130D5C64599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20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kst tytułowy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Tekst tytułowy</a:t>
            </a:r>
          </a:p>
        </p:txBody>
      </p:sp>
      <p:sp>
        <p:nvSpPr>
          <p:cNvPr id="31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razek"/>
          <p:cNvSpPr>
            <a:spLocks noGrp="1"/>
          </p:cNvSpPr>
          <p:nvPr>
            <p:ph type="pic" idx="21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kst tytułowy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Tekst tytułowy</a:t>
            </a:r>
          </a:p>
        </p:txBody>
      </p:sp>
      <p:sp>
        <p:nvSpPr>
          <p:cNvPr id="40" name="Treść - poziom 1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1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kst tytułow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49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kst tytułow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Tekst tytułowy</a:t>
            </a:r>
          </a:p>
        </p:txBody>
      </p:sp>
      <p:sp>
        <p:nvSpPr>
          <p:cNvPr id="57" name="Treść - poziom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(Goodfellow 2016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(Goodfellow 2016)</a:t>
            </a:r>
          </a:p>
        </p:txBody>
      </p:sp>
      <p:sp>
        <p:nvSpPr>
          <p:cNvPr id="59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razek"/>
          <p:cNvSpPr>
            <a:spLocks noGrp="1"/>
          </p:cNvSpPr>
          <p:nvPr>
            <p:ph type="pic" idx="21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ekst tytułow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Tekst tytułowy</a:t>
            </a:r>
          </a:p>
        </p:txBody>
      </p:sp>
      <p:sp>
        <p:nvSpPr>
          <p:cNvPr id="68" name="Treść - poziom 1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9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reść - poziom 1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7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brazek"/>
          <p:cNvSpPr>
            <a:spLocks noGrp="1"/>
          </p:cNvSpPr>
          <p:nvPr>
            <p:ph type="pic" sz="quarter" idx="21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Obrazek"/>
          <p:cNvSpPr>
            <a:spLocks noGrp="1"/>
          </p:cNvSpPr>
          <p:nvPr>
            <p:ph type="pic" sz="quarter" idx="22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Obrazek"/>
          <p:cNvSpPr>
            <a:spLocks noGrp="1"/>
          </p:cNvSpPr>
          <p:nvPr>
            <p:ph type="pic" idx="23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Numer slajdu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Tekst tytułowy</a:t>
            </a:r>
          </a:p>
        </p:txBody>
      </p:sp>
      <p:sp>
        <p:nvSpPr>
          <p:cNvPr id="3" name="Treść - poziom 1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Numer slajdu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64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if"/><Relationship Id="rId3" Type="http://schemas.openxmlformats.org/officeDocument/2006/relationships/image" Target="../media/image67.tif"/><Relationship Id="rId7" Type="http://schemas.openxmlformats.org/officeDocument/2006/relationships/image" Target="../media/image71.tif"/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tif"/><Relationship Id="rId5" Type="http://schemas.openxmlformats.org/officeDocument/2006/relationships/image" Target="../media/image69.tif"/><Relationship Id="rId4" Type="http://schemas.openxmlformats.org/officeDocument/2006/relationships/image" Target="../media/image68.t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7" Type="http://schemas.openxmlformats.org/officeDocument/2006/relationships/image" Target="../media/image78.tif"/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tif"/><Relationship Id="rId5" Type="http://schemas.openxmlformats.org/officeDocument/2006/relationships/image" Target="../media/image76.tif"/><Relationship Id="rId4" Type="http://schemas.openxmlformats.org/officeDocument/2006/relationships/image" Target="../media/image75.t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tif"/><Relationship Id="rId3" Type="http://schemas.openxmlformats.org/officeDocument/2006/relationships/image" Target="../media/image80.tif"/><Relationship Id="rId7" Type="http://schemas.openxmlformats.org/officeDocument/2006/relationships/image" Target="../media/image84.tif"/><Relationship Id="rId2" Type="http://schemas.openxmlformats.org/officeDocument/2006/relationships/image" Target="../media/image79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tif"/><Relationship Id="rId5" Type="http://schemas.openxmlformats.org/officeDocument/2006/relationships/image" Target="../media/image82.tif"/><Relationship Id="rId4" Type="http://schemas.openxmlformats.org/officeDocument/2006/relationships/image" Target="../media/image81.t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"/><Relationship Id="rId7" Type="http://schemas.openxmlformats.org/officeDocument/2006/relationships/image" Target="../media/image91.t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tif"/><Relationship Id="rId5" Type="http://schemas.openxmlformats.org/officeDocument/2006/relationships/image" Target="../media/image89.tif"/><Relationship Id="rId4" Type="http://schemas.openxmlformats.org/officeDocument/2006/relationships/image" Target="../media/image88.t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"/><Relationship Id="rId2" Type="http://schemas.openxmlformats.org/officeDocument/2006/relationships/image" Target="../media/image93.ti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tif"/><Relationship Id="rId3" Type="http://schemas.openxmlformats.org/officeDocument/2006/relationships/image" Target="../media/image97.tif"/><Relationship Id="rId7" Type="http://schemas.openxmlformats.org/officeDocument/2006/relationships/image" Target="../media/image101.tif"/><Relationship Id="rId2" Type="http://schemas.openxmlformats.org/officeDocument/2006/relationships/image" Target="../media/image96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tif"/><Relationship Id="rId5" Type="http://schemas.openxmlformats.org/officeDocument/2006/relationships/image" Target="../media/image99.tif"/><Relationship Id="rId4" Type="http://schemas.openxmlformats.org/officeDocument/2006/relationships/image" Target="../media/image98.tif"/><Relationship Id="rId9" Type="http://schemas.openxmlformats.org/officeDocument/2006/relationships/image" Target="../media/image103.t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enerative Adversarial Networks"/>
          <p:cNvSpPr>
            <a:spLocks noGrp="1"/>
          </p:cNvSpPr>
          <p:nvPr>
            <p:ph type="title"/>
          </p:nvPr>
        </p:nvSpPr>
        <p:spPr>
          <a:xfrm>
            <a:off x="12827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Generative Adversarial Networks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Fully Visible Belief Ne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Fully Visible Belief Nets</a:t>
            </a:r>
          </a:p>
        </p:txBody>
      </p:sp>
      <p:sp>
        <p:nvSpPr>
          <p:cNvPr id="248" name="Explicit formula based on chain rule: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7004520" cy="6286500"/>
          </a:xfrm>
          <a:prstGeom prst="rect">
            <a:avLst/>
          </a:prstGeom>
        </p:spPr>
        <p:txBody>
          <a:bodyPr/>
          <a:lstStyle/>
          <a:p>
            <a:r>
              <a:t>Explicit formula based on chain rule:</a:t>
            </a:r>
          </a:p>
          <a:p>
            <a:endParaRPr/>
          </a:p>
          <a:p>
            <a:r>
              <a:t>Disadvantages:</a:t>
            </a:r>
          </a:p>
          <a:p>
            <a:pPr lvl="1"/>
            <a:r>
              <a:t>O(</a:t>
            </a:r>
            <a:r>
              <a:rPr i="1"/>
              <a:t>n</a:t>
            </a:r>
            <a:r>
              <a:t>) sample generation cost</a:t>
            </a:r>
          </a:p>
          <a:p>
            <a:pPr lvl="1"/>
            <a:r>
              <a:t>Generation not controlled by a latent code</a:t>
            </a:r>
          </a:p>
        </p:txBody>
      </p:sp>
      <p:pic>
        <p:nvPicPr>
          <p:cNvPr id="24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50" y="3541345"/>
            <a:ext cx="9992365" cy="1393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(Frey et al, 1996)"/>
          <p:cNvSpPr txBox="1"/>
          <p:nvPr/>
        </p:nvSpPr>
        <p:spPr>
          <a:xfrm>
            <a:off x="7538361" y="2596765"/>
            <a:ext cx="35955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(Frey et al, 1996)</a:t>
            </a:r>
          </a:p>
        </p:txBody>
      </p:sp>
      <p:pic>
        <p:nvPicPr>
          <p:cNvPr id="251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149" y="4699143"/>
            <a:ext cx="4220875" cy="2548605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PixelCNN elephants…"/>
          <p:cNvSpPr txBox="1"/>
          <p:nvPr/>
        </p:nvSpPr>
        <p:spPr>
          <a:xfrm>
            <a:off x="8015448" y="7265437"/>
            <a:ext cx="507027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PixelCNN elephants</a:t>
            </a:r>
          </a:p>
          <a:p>
            <a:r>
              <a:t>(van den Ord et al 2016)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WaveNe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WaveNet</a:t>
            </a:r>
          </a:p>
        </p:txBody>
      </p:sp>
      <p:pic>
        <p:nvPicPr>
          <p:cNvPr id="255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" y="1989795"/>
            <a:ext cx="12295742" cy="408461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Amazing quality…"/>
          <p:cNvSpPr txBox="1"/>
          <p:nvPr/>
        </p:nvSpPr>
        <p:spPr>
          <a:xfrm>
            <a:off x="208136" y="6927849"/>
            <a:ext cx="4993928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Amazing quality</a:t>
            </a:r>
          </a:p>
          <a:p>
            <a:r>
              <a:t>Sample generation slow</a:t>
            </a:r>
          </a:p>
        </p:txBody>
      </p:sp>
      <p:sp>
        <p:nvSpPr>
          <p:cNvPr id="257" name="Two minutes to synthesize one second of audio"/>
          <p:cNvSpPr txBox="1"/>
          <p:nvPr/>
        </p:nvSpPr>
        <p:spPr>
          <a:xfrm>
            <a:off x="6342391" y="7200900"/>
            <a:ext cx="608392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Two minutes to synthesize one second of audio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hange of Variabl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Change of Variables</a:t>
            </a:r>
          </a:p>
        </p:txBody>
      </p:sp>
      <p:pic>
        <p:nvPicPr>
          <p:cNvPr id="260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384" y="2564145"/>
            <a:ext cx="8251020" cy="1184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11" y="5472785"/>
            <a:ext cx="6464301" cy="2527301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Disadvantages:…"/>
          <p:cNvSpPr txBox="1"/>
          <p:nvPr/>
        </p:nvSpPr>
        <p:spPr>
          <a:xfrm>
            <a:off x="7066780" y="4801711"/>
            <a:ext cx="5515945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Disadvantages:</a:t>
            </a:r>
          </a:p>
          <a:p>
            <a:pPr marL="444500" indent="-444500" algn="l">
              <a:buSzPct val="75000"/>
              <a:buChar char="-"/>
            </a:pPr>
            <a:r>
              <a:t>Transformation must be invertible</a:t>
            </a:r>
          </a:p>
          <a:p>
            <a:pPr marL="444500" indent="-444500" algn="l">
              <a:buSzPct val="75000"/>
              <a:buChar char="-"/>
            </a:pPr>
            <a:r>
              <a:t>Latent dimension must match visible dimension</a:t>
            </a:r>
          </a:p>
        </p:txBody>
      </p:sp>
      <p:sp>
        <p:nvSpPr>
          <p:cNvPr id="263" name="64x64 ImageNet Samples…"/>
          <p:cNvSpPr txBox="1"/>
          <p:nvPr/>
        </p:nvSpPr>
        <p:spPr>
          <a:xfrm>
            <a:off x="539573" y="8202075"/>
            <a:ext cx="61718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64x64 ImageNet Samples</a:t>
            </a:r>
          </a:p>
          <a:p>
            <a:pPr algn="l"/>
            <a:r>
              <a:t>Real NVP (Dinh et al 2016)</a:t>
            </a:r>
          </a:p>
        </p:txBody>
      </p:sp>
      <p:sp>
        <p:nvSpPr>
          <p:cNvPr id="264" name="e.g. Nonlinear ICA (Hyvärinen 1999)"/>
          <p:cNvSpPr txBox="1"/>
          <p:nvPr/>
        </p:nvSpPr>
        <p:spPr>
          <a:xfrm>
            <a:off x="2880410" y="3862940"/>
            <a:ext cx="74589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e.g. Nonlinear ICA (Hyvärinen 1999)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Variational Autoencod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Variational Autoencoder</a:t>
            </a:r>
          </a:p>
        </p:txBody>
      </p:sp>
      <p:pic>
        <p:nvPicPr>
          <p:cNvPr id="267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05" y="2762311"/>
            <a:ext cx="1185298" cy="3242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983" y="3021497"/>
            <a:ext cx="9371598" cy="151481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(Kingma and Welling 2013, Rezende et al 2014)"/>
          <p:cNvSpPr txBox="1"/>
          <p:nvPr/>
        </p:nvSpPr>
        <p:spPr>
          <a:xfrm>
            <a:off x="595296" y="2089150"/>
            <a:ext cx="98405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(Kingma and Welling 2013, Rezende et al 2014)</a:t>
            </a:r>
          </a:p>
        </p:txBody>
      </p:sp>
      <p:pic>
        <p:nvPicPr>
          <p:cNvPr id="270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338" y="4570812"/>
            <a:ext cx="3936704" cy="393670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CIFAR-10 samples…"/>
          <p:cNvSpPr txBox="1"/>
          <p:nvPr/>
        </p:nvSpPr>
        <p:spPr>
          <a:xfrm>
            <a:off x="2855536" y="8483600"/>
            <a:ext cx="410430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CIFAR-10 samples</a:t>
            </a:r>
          </a:p>
          <a:p>
            <a:r>
              <a:t>(Kingma et al 2016)</a:t>
            </a:r>
          </a:p>
        </p:txBody>
      </p:sp>
      <p:sp>
        <p:nvSpPr>
          <p:cNvPr id="272" name="Disadvantages:…"/>
          <p:cNvSpPr txBox="1"/>
          <p:nvPr/>
        </p:nvSpPr>
        <p:spPr>
          <a:xfrm>
            <a:off x="7212458" y="4850063"/>
            <a:ext cx="5744239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Disadvantages:</a:t>
            </a:r>
          </a:p>
          <a:p>
            <a:pPr algn="l"/>
            <a:r>
              <a:t>-Not asymptotically consistent unless </a:t>
            </a:r>
            <a:r>
              <a:rPr i="1"/>
              <a:t>q</a:t>
            </a:r>
            <a:r>
              <a:t> is perfect</a:t>
            </a:r>
          </a:p>
          <a:p>
            <a:pPr algn="l"/>
            <a:r>
              <a:t>-Samples tend to have lower quality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oltzmann Machin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Boltzmann Machines</a:t>
            </a:r>
          </a:p>
        </p:txBody>
      </p:sp>
      <p:sp>
        <p:nvSpPr>
          <p:cNvPr id="275" name="Partition function is intractable…"/>
          <p:cNvSpPr>
            <a:spLocks noGrp="1"/>
          </p:cNvSpPr>
          <p:nvPr>
            <p:ph type="body" sz="half" idx="1"/>
          </p:nvPr>
        </p:nvSpPr>
        <p:spPr>
          <a:xfrm>
            <a:off x="952500" y="4969321"/>
            <a:ext cx="11099800" cy="3920679"/>
          </a:xfrm>
          <a:prstGeom prst="rect">
            <a:avLst/>
          </a:prstGeom>
        </p:spPr>
        <p:txBody>
          <a:bodyPr/>
          <a:lstStyle/>
          <a:p>
            <a:r>
              <a:t>Partition function is intractable</a:t>
            </a:r>
          </a:p>
          <a:p>
            <a:r>
              <a:t>May be estimated with Markov chain methods</a:t>
            </a:r>
          </a:p>
          <a:p>
            <a:r>
              <a:t>Generating samples requires Markov chains too</a:t>
            </a:r>
          </a:p>
        </p:txBody>
      </p:sp>
      <p:pic>
        <p:nvPicPr>
          <p:cNvPr id="276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080" y="2193981"/>
            <a:ext cx="6758640" cy="2658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A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GANs</a:t>
            </a:r>
          </a:p>
        </p:txBody>
      </p:sp>
      <p:sp>
        <p:nvSpPr>
          <p:cNvPr id="279" name="Use a latent cod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a latent code</a:t>
            </a:r>
          </a:p>
          <a:p>
            <a:r>
              <a:t>Asymptotically consistent (unlike variational methods)</a:t>
            </a:r>
          </a:p>
          <a:p>
            <a:r>
              <a:t>No Markov chains needed</a:t>
            </a:r>
          </a:p>
          <a:p>
            <a:r>
              <a:t>Often regarded as producing the best samples</a:t>
            </a:r>
          </a:p>
          <a:p>
            <a:pPr lvl="1"/>
            <a:r>
              <a:t>No good way to quantify this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Adversarial Nets Framewor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Adversarial Nets Framework</a:t>
            </a:r>
          </a:p>
        </p:txBody>
      </p:sp>
      <p:pic>
        <p:nvPicPr>
          <p:cNvPr id="285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066" y="5399618"/>
            <a:ext cx="1391796" cy="1391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droppedImage.png" descr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38" y="5399618"/>
            <a:ext cx="1391795" cy="1391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397" y="1981489"/>
            <a:ext cx="6662006" cy="7543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enerator Network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Generator Network</a:t>
            </a:r>
          </a:p>
        </p:txBody>
      </p:sp>
      <p:pic>
        <p:nvPicPr>
          <p:cNvPr id="290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5" y="3255731"/>
            <a:ext cx="1185298" cy="3242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586" y="2102392"/>
            <a:ext cx="6151628" cy="140661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-Must be differentiable…"/>
          <p:cNvSpPr txBox="1"/>
          <p:nvPr/>
        </p:nvSpPr>
        <p:spPr>
          <a:xfrm>
            <a:off x="2598013" y="4989910"/>
            <a:ext cx="1018845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1500" indent="-571500" algn="l">
              <a:buSzPct val="120000"/>
              <a:buFont typeface="Arial" panose="020B0604020202020204" pitchFamily="34" charset="0"/>
              <a:buChar char="•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Must be differentiable</a:t>
            </a:r>
          </a:p>
          <a:p>
            <a:pPr marL="571500" indent="-571500" algn="l">
              <a:buSzPct val="120000"/>
              <a:buFont typeface="Arial" panose="020B0604020202020204" pitchFamily="34" charset="0"/>
              <a:buChar char="•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invertibility requirement</a:t>
            </a:r>
          </a:p>
          <a:p>
            <a:pPr marL="571500" indent="-571500" algn="l">
              <a:buSzPct val="120000"/>
              <a:buFont typeface="Arial" panose="020B0604020202020204" pitchFamily="34" charset="0"/>
              <a:buChar char="•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Trainable for any size of z</a:t>
            </a:r>
          </a:p>
          <a:p>
            <a:pPr marL="571500" indent="-571500" algn="l">
              <a:buSzPct val="120000"/>
              <a:buFont typeface="Arial" panose="020B0604020202020204" pitchFamily="34" charset="0"/>
              <a:buChar char="•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guarantees require z to have higher dimension than x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raining Procedu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Training Procedure</a:t>
            </a:r>
          </a:p>
        </p:txBody>
      </p:sp>
      <p:sp>
        <p:nvSpPr>
          <p:cNvPr id="295" name="Use SGD-like algorithm of choice (Adam) on two minibatches simultaneously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SGD-like algorithm of choice (Adam) on two minibatches simultaneously:</a:t>
            </a:r>
          </a:p>
          <a:p>
            <a:pPr lvl="1"/>
            <a:r>
              <a:t>A minibatch of training examples</a:t>
            </a:r>
          </a:p>
          <a:p>
            <a:pPr lvl="1"/>
            <a:r>
              <a:t>A minibatch of generated samples</a:t>
            </a:r>
          </a:p>
          <a:p>
            <a:r>
              <a:t>Optional: run </a:t>
            </a:r>
            <a:r>
              <a:rPr i="1"/>
              <a:t>k</a:t>
            </a:r>
            <a:r>
              <a:t> steps of one player for every step of the other player.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Minimax Gam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Minimax Game</a:t>
            </a:r>
          </a:p>
        </p:txBody>
      </p:sp>
      <p:sp>
        <p:nvSpPr>
          <p:cNvPr id="298" name="-Equilibrium is a saddle point of the discriminator loss…"/>
          <p:cNvSpPr txBox="1"/>
          <p:nvPr/>
        </p:nvSpPr>
        <p:spPr>
          <a:xfrm>
            <a:off x="433171" y="5736809"/>
            <a:ext cx="12862496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t>Equilibrium is a saddle point of the discriminator loss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t>Resembles Jensen-Shannon divergence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t>Generator minimizes the log-probability of the discriminator </a:t>
            </a:r>
            <a:br>
              <a:rPr lang="pl-PL"/>
            </a:br>
            <a:r>
              <a:t>being correct</a:t>
            </a:r>
          </a:p>
        </p:txBody>
      </p:sp>
      <p:pic>
        <p:nvPicPr>
          <p:cNvPr id="29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718202"/>
            <a:ext cx="11650132" cy="2030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enerative Adversarial Networks (GANs)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Generative Adversarial Networks (GANs)</a:t>
            </a:r>
          </a:p>
        </p:txBody>
      </p:sp>
      <p:sp>
        <p:nvSpPr>
          <p:cNvPr id="142" name="Ian Goodfellow, OpenAI Research Scientist…"/>
          <p:cNvSpPr>
            <a:spLocks noGrp="1"/>
          </p:cNvSpPr>
          <p:nvPr>
            <p:ph type="subTitle" sz="quarter" idx="1"/>
          </p:nvPr>
        </p:nvSpPr>
        <p:spPr>
          <a:xfrm>
            <a:off x="1270000" y="5029200"/>
            <a:ext cx="10816581" cy="1385342"/>
          </a:xfrm>
          <a:prstGeom prst="rect">
            <a:avLst/>
          </a:prstGeom>
        </p:spPr>
        <p:txBody>
          <a:bodyPr/>
          <a:lstStyle/>
          <a:p>
            <a:pPr defTabSz="508254">
              <a:defRPr sz="2784"/>
            </a:pPr>
            <a:r>
              <a:t>Ian Goodfellow, OpenAI Research Scientist</a:t>
            </a:r>
          </a:p>
          <a:p>
            <a:pPr defTabSz="508254">
              <a:defRPr sz="2784"/>
            </a:pPr>
            <a:r>
              <a:t>NIPS 2016 tutorial</a:t>
            </a:r>
          </a:p>
          <a:p>
            <a:pPr defTabSz="508254">
              <a:defRPr sz="2784"/>
            </a:pPr>
            <a:r>
              <a:t>Barcelona, 2016-12-4</a:t>
            </a:r>
          </a:p>
        </p:txBody>
      </p:sp>
      <p:pic>
        <p:nvPicPr>
          <p:cNvPr id="143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6654800"/>
            <a:ext cx="5156200" cy="187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Discriminator Strateg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Discriminator Strategy</a:t>
            </a:r>
          </a:p>
        </p:txBody>
      </p:sp>
      <p:pic>
        <p:nvPicPr>
          <p:cNvPr id="310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241" y="2980864"/>
            <a:ext cx="5853204" cy="1179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47" y="4780074"/>
            <a:ext cx="2827259" cy="3761833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Linia"/>
          <p:cNvSpPr/>
          <p:nvPr/>
        </p:nvSpPr>
        <p:spPr>
          <a:xfrm flipV="1">
            <a:off x="8638459" y="5388016"/>
            <a:ext cx="1461063" cy="37184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313" name="Linia"/>
          <p:cNvSpPr/>
          <p:nvPr/>
        </p:nvSpPr>
        <p:spPr>
          <a:xfrm flipV="1">
            <a:off x="8336965" y="4663641"/>
            <a:ext cx="1541023" cy="40040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314" name="Data distribution"/>
          <p:cNvSpPr txBox="1"/>
          <p:nvPr/>
        </p:nvSpPr>
        <p:spPr>
          <a:xfrm>
            <a:off x="9277401" y="4275203"/>
            <a:ext cx="3204840" cy="64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400"/>
            </a:lvl1pPr>
          </a:lstStyle>
          <a:p>
            <a:r>
              <a:t>Data distribution</a:t>
            </a:r>
          </a:p>
        </p:txBody>
      </p:sp>
      <p:sp>
        <p:nvSpPr>
          <p:cNvPr id="315" name="Model distribution"/>
          <p:cNvSpPr txBox="1"/>
          <p:nvPr/>
        </p:nvSpPr>
        <p:spPr>
          <a:xfrm>
            <a:off x="9136099" y="4881427"/>
            <a:ext cx="3487443" cy="1406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400"/>
            </a:lvl1pPr>
          </a:lstStyle>
          <a:p>
            <a:r>
              <a:t>Model distribution</a:t>
            </a:r>
          </a:p>
        </p:txBody>
      </p:sp>
      <p:pic>
        <p:nvPicPr>
          <p:cNvPr id="316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81" y="2496252"/>
            <a:ext cx="8857504" cy="369989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z"/>
          <p:cNvSpPr txBox="1"/>
          <p:nvPr/>
        </p:nvSpPr>
        <p:spPr>
          <a:xfrm>
            <a:off x="9505949" y="8147050"/>
            <a:ext cx="3429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/>
            </a:lvl1pPr>
          </a:lstStyle>
          <a:p>
            <a:r>
              <a:t>z</a:t>
            </a:r>
          </a:p>
        </p:txBody>
      </p:sp>
      <p:sp>
        <p:nvSpPr>
          <p:cNvPr id="318" name="x"/>
          <p:cNvSpPr txBox="1"/>
          <p:nvPr/>
        </p:nvSpPr>
        <p:spPr>
          <a:xfrm>
            <a:off x="9493113" y="7004050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/>
            </a:lvl1pPr>
          </a:lstStyle>
          <a:p>
            <a:r>
              <a:t>x</a:t>
            </a:r>
          </a:p>
        </p:txBody>
      </p:sp>
      <p:sp>
        <p:nvSpPr>
          <p:cNvPr id="319" name="Discriminator"/>
          <p:cNvSpPr txBox="1"/>
          <p:nvPr/>
        </p:nvSpPr>
        <p:spPr>
          <a:xfrm>
            <a:off x="5226101" y="4275203"/>
            <a:ext cx="3204840" cy="646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400"/>
            </a:lvl1pPr>
          </a:lstStyle>
          <a:p>
            <a:r>
              <a:t>Discriminator</a:t>
            </a:r>
          </a:p>
        </p:txBody>
      </p:sp>
      <p:sp>
        <p:nvSpPr>
          <p:cNvPr id="320" name="Linia"/>
          <p:cNvSpPr/>
          <p:nvPr/>
        </p:nvSpPr>
        <p:spPr>
          <a:xfrm flipH="1" flipV="1">
            <a:off x="6893487" y="4894872"/>
            <a:ext cx="517769" cy="733532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/>
            </a:pPr>
            <a:endParaRPr/>
          </a:p>
        </p:txBody>
      </p:sp>
      <p:sp>
        <p:nvSpPr>
          <p:cNvPr id="321" name="Estimating this ratio…"/>
          <p:cNvSpPr txBox="1"/>
          <p:nvPr/>
        </p:nvSpPr>
        <p:spPr>
          <a:xfrm>
            <a:off x="422074" y="5847218"/>
            <a:ext cx="5708360" cy="2072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sz="3200"/>
              <a:t>Estimating this ratio</a:t>
            </a:r>
          </a:p>
          <a:p>
            <a:pPr algn="l"/>
            <a:r>
              <a:rPr sz="3200"/>
              <a:t>using supervised learning</a:t>
            </a:r>
            <a:r>
              <a:rPr lang="pl-PL" sz="3200"/>
              <a:t> </a:t>
            </a:r>
            <a:r>
              <a:rPr sz="3200"/>
              <a:t>is</a:t>
            </a:r>
          </a:p>
          <a:p>
            <a:pPr algn="l"/>
            <a:r>
              <a:rPr sz="3200"/>
              <a:t>the key approximation mechanism used by GANs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Non-Saturating Gam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Non-Saturating Game</a:t>
            </a:r>
          </a:p>
        </p:txBody>
      </p:sp>
      <p:pic>
        <p:nvPicPr>
          <p:cNvPr id="324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3" y="2383146"/>
            <a:ext cx="12206514" cy="247270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-Equilibrium no longer describable with a single loss…"/>
          <p:cNvSpPr txBox="1"/>
          <p:nvPr/>
        </p:nvSpPr>
        <p:spPr>
          <a:xfrm>
            <a:off x="196469" y="5486697"/>
            <a:ext cx="11855832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Equilibrium no longer describable with a single loss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Generator maximizes the log-probability of the discriminator being mistaken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sz="32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Heuristically motivated; generator can still learn even when discriminator successfully rejects all generator samples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omparison of Generator Losses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815158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r>
              <a:t>Comparison of Generator Losses</a:t>
            </a:r>
          </a:p>
        </p:txBody>
      </p:sp>
      <p:sp>
        <p:nvSpPr>
          <p:cNvPr id="328" name="(Goodfellow 2014)"/>
          <p:cNvSpPr txBox="1"/>
          <p:nvPr/>
        </p:nvSpPr>
        <p:spPr>
          <a:xfrm>
            <a:off x="4577271" y="9156700"/>
            <a:ext cx="38502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(Goodfellow 2014)</a:t>
            </a:r>
          </a:p>
        </p:txBody>
      </p:sp>
      <p:pic>
        <p:nvPicPr>
          <p:cNvPr id="32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14" y="2381845"/>
            <a:ext cx="12493572" cy="6246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DCGAN Architectu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DCGAN Architecture</a:t>
            </a:r>
          </a:p>
        </p:txBody>
      </p:sp>
      <p:pic>
        <p:nvPicPr>
          <p:cNvPr id="332" name="Obrazek" descr="Obrazek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5830" y="3351936"/>
            <a:ext cx="12073140" cy="4802328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(Radford et al 2015)"/>
          <p:cNvSpPr txBox="1"/>
          <p:nvPr/>
        </p:nvSpPr>
        <p:spPr>
          <a:xfrm>
            <a:off x="8374471" y="8424907"/>
            <a:ext cx="418065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(Radford et al 2015)</a:t>
            </a:r>
          </a:p>
        </p:txBody>
      </p:sp>
      <p:sp>
        <p:nvSpPr>
          <p:cNvPr id="334" name="Most “deconvs” are batch normalized"/>
          <p:cNvSpPr txBox="1"/>
          <p:nvPr/>
        </p:nvSpPr>
        <p:spPr>
          <a:xfrm>
            <a:off x="2074800" y="3524250"/>
            <a:ext cx="76360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Most “deconvs” are batch normalized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DCGANs for LSUN Bedroom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DCGANs for LSUN Bedrooms</a:t>
            </a:r>
          </a:p>
        </p:txBody>
      </p:sp>
      <p:pic>
        <p:nvPicPr>
          <p:cNvPr id="337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619" y="2603500"/>
            <a:ext cx="7413630" cy="5930904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(Radford et al 2015)"/>
          <p:cNvSpPr txBox="1"/>
          <p:nvPr/>
        </p:nvSpPr>
        <p:spPr>
          <a:xfrm>
            <a:off x="8655751" y="8522013"/>
            <a:ext cx="41806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(Radford et al 2015)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Vector Space Arithmetic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Space Arithmetic</a:t>
            </a:r>
          </a:p>
        </p:txBody>
      </p:sp>
      <p:pic>
        <p:nvPicPr>
          <p:cNvPr id="34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8" y="2388709"/>
            <a:ext cx="11384784" cy="4976182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Man…"/>
          <p:cNvSpPr txBox="1"/>
          <p:nvPr/>
        </p:nvSpPr>
        <p:spPr>
          <a:xfrm>
            <a:off x="170916" y="5854700"/>
            <a:ext cx="26045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Man</a:t>
            </a:r>
          </a:p>
          <a:p>
            <a:r>
              <a:t>with glasses</a:t>
            </a:r>
          </a:p>
        </p:txBody>
      </p:sp>
      <p:sp>
        <p:nvSpPr>
          <p:cNvPr id="343" name="Man"/>
          <p:cNvSpPr txBox="1"/>
          <p:nvPr/>
        </p:nvSpPr>
        <p:spPr>
          <a:xfrm>
            <a:off x="3092251" y="5797550"/>
            <a:ext cx="10036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Man</a:t>
            </a:r>
          </a:p>
        </p:txBody>
      </p:sp>
      <p:sp>
        <p:nvSpPr>
          <p:cNvPr id="344" name="Woman"/>
          <p:cNvSpPr txBox="1"/>
          <p:nvPr/>
        </p:nvSpPr>
        <p:spPr>
          <a:xfrm>
            <a:off x="4925069" y="5797550"/>
            <a:ext cx="16814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Woman</a:t>
            </a:r>
          </a:p>
        </p:txBody>
      </p:sp>
      <p:sp>
        <p:nvSpPr>
          <p:cNvPr id="345" name="Woman with Glasses"/>
          <p:cNvSpPr txBox="1"/>
          <p:nvPr/>
        </p:nvSpPr>
        <p:spPr>
          <a:xfrm>
            <a:off x="7490048" y="7283450"/>
            <a:ext cx="4400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Woman with Glasses</a:t>
            </a:r>
          </a:p>
        </p:txBody>
      </p:sp>
      <p:sp>
        <p:nvSpPr>
          <p:cNvPr id="346" name="(Radford et al, 2015)"/>
          <p:cNvSpPr txBox="1"/>
          <p:nvPr/>
        </p:nvSpPr>
        <p:spPr>
          <a:xfrm>
            <a:off x="4348559" y="8375650"/>
            <a:ext cx="43076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(Radford et al, 2015)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Is the divergence important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Is the divergence important?</a:t>
            </a:r>
          </a:p>
        </p:txBody>
      </p:sp>
      <p:pic>
        <p:nvPicPr>
          <p:cNvPr id="34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12" y="2406927"/>
            <a:ext cx="11370776" cy="5631380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(Goodfellow et al 2016)"/>
          <p:cNvSpPr txBox="1"/>
          <p:nvPr/>
        </p:nvSpPr>
        <p:spPr>
          <a:xfrm>
            <a:off x="4081673" y="8735483"/>
            <a:ext cx="48414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(Goodfellow et al 2016)</a:t>
            </a:r>
          </a:p>
        </p:txBody>
      </p:sp>
      <p:sp>
        <p:nvSpPr>
          <p:cNvPr id="351" name="Maximum likelihood"/>
          <p:cNvSpPr txBox="1"/>
          <p:nvPr/>
        </p:nvSpPr>
        <p:spPr>
          <a:xfrm>
            <a:off x="1745567" y="7846483"/>
            <a:ext cx="41288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Maximum likelihood</a:t>
            </a:r>
          </a:p>
        </p:txBody>
      </p:sp>
      <p:sp>
        <p:nvSpPr>
          <p:cNvPr id="352" name="Reverse KL"/>
          <p:cNvSpPr txBox="1"/>
          <p:nvPr/>
        </p:nvSpPr>
        <p:spPr>
          <a:xfrm>
            <a:off x="8184604" y="7846483"/>
            <a:ext cx="25029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Reverse KL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Loss does not seem to explain why GAN samples are shar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defRPr sz="6400"/>
            </a:lvl1pPr>
          </a:lstStyle>
          <a:p>
            <a:r>
              <a:t>Loss does not seem to explain why GAN samples are sharp</a:t>
            </a:r>
          </a:p>
        </p:txBody>
      </p:sp>
      <p:pic>
        <p:nvPicPr>
          <p:cNvPr id="363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969" y="2621615"/>
            <a:ext cx="5881931" cy="461197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KL"/>
          <p:cNvSpPr txBox="1"/>
          <p:nvPr/>
        </p:nvSpPr>
        <p:spPr>
          <a:xfrm>
            <a:off x="514139" y="3498850"/>
            <a:ext cx="6735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KL</a:t>
            </a:r>
          </a:p>
        </p:txBody>
      </p:sp>
      <p:sp>
        <p:nvSpPr>
          <p:cNvPr id="365" name="Reverse…"/>
          <p:cNvSpPr txBox="1"/>
          <p:nvPr/>
        </p:nvSpPr>
        <p:spPr>
          <a:xfrm>
            <a:off x="-57473" y="5473700"/>
            <a:ext cx="181674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Reverse</a:t>
            </a:r>
          </a:p>
          <a:p>
            <a:r>
              <a:t>KL</a:t>
            </a:r>
          </a:p>
        </p:txBody>
      </p:sp>
      <p:pic>
        <p:nvPicPr>
          <p:cNvPr id="366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22" y="2696375"/>
            <a:ext cx="4389806" cy="446245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KL samples from LSUN"/>
          <p:cNvSpPr txBox="1"/>
          <p:nvPr/>
        </p:nvSpPr>
        <p:spPr>
          <a:xfrm>
            <a:off x="7405364" y="7245350"/>
            <a:ext cx="48742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KL samples from LSUN</a:t>
            </a:r>
          </a:p>
        </p:txBody>
      </p:sp>
      <p:sp>
        <p:nvSpPr>
          <p:cNvPr id="368" name="Takeaway:  the approximation strategy matters more than the loss"/>
          <p:cNvSpPr txBox="1"/>
          <p:nvPr/>
        </p:nvSpPr>
        <p:spPr>
          <a:xfrm>
            <a:off x="2277547" y="8465184"/>
            <a:ext cx="844970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Takeaway:  the approximation strategy matters more than the loss</a:t>
            </a:r>
          </a:p>
        </p:txBody>
      </p:sp>
      <p:sp>
        <p:nvSpPr>
          <p:cNvPr id="369" name="(Nowozin et al 2016)"/>
          <p:cNvSpPr txBox="1"/>
          <p:nvPr/>
        </p:nvSpPr>
        <p:spPr>
          <a:xfrm>
            <a:off x="2126170" y="7092950"/>
            <a:ext cx="43074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(Nowozin et al 2016)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One-sided label smooth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One-sided label smoothing</a:t>
            </a:r>
          </a:p>
        </p:txBody>
      </p:sp>
      <p:sp>
        <p:nvSpPr>
          <p:cNvPr id="384" name="Default discriminator cost:…"/>
          <p:cNvSpPr>
            <a:spLocks noGrp="1"/>
          </p:cNvSpPr>
          <p:nvPr>
            <p:ph type="body" sz="half" idx="1"/>
          </p:nvPr>
        </p:nvSpPr>
        <p:spPr>
          <a:xfrm>
            <a:off x="1071033" y="2525183"/>
            <a:ext cx="11099801" cy="4283671"/>
          </a:xfrm>
          <a:prstGeom prst="rect">
            <a:avLst/>
          </a:prstGeom>
        </p:spPr>
        <p:txBody>
          <a:bodyPr/>
          <a:lstStyle/>
          <a:p>
            <a:r>
              <a:t>Default discriminator cost:</a:t>
            </a:r>
          </a:p>
          <a:p>
            <a:endParaRPr/>
          </a:p>
          <a:p>
            <a:r>
              <a:t>One-sided label smoothed cost (Salimans et al 2016):</a:t>
            </a:r>
          </a:p>
        </p:txBody>
      </p:sp>
      <p:sp>
        <p:nvSpPr>
          <p:cNvPr id="385" name="cross_entropy(1., discriminator(data))…"/>
          <p:cNvSpPr txBox="1"/>
          <p:nvPr/>
        </p:nvSpPr>
        <p:spPr>
          <a:xfrm>
            <a:off x="1573098" y="3835399"/>
            <a:ext cx="985860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cross_entropy(1., discriminator(data))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+ cross_entropy(0., discriminator(samples))</a:t>
            </a:r>
          </a:p>
        </p:txBody>
      </p:sp>
      <p:sp>
        <p:nvSpPr>
          <p:cNvPr id="386" name="cross_entropy(.9, discriminator(data))…"/>
          <p:cNvSpPr txBox="1"/>
          <p:nvPr/>
        </p:nvSpPr>
        <p:spPr>
          <a:xfrm>
            <a:off x="1573098" y="6688666"/>
            <a:ext cx="985860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cross_entropy(.9, discriminator(data))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+ cross_entropy(0., discriminator(samples))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Do not smooth negative label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Do not smooth negative labels</a:t>
            </a:r>
          </a:p>
        </p:txBody>
      </p:sp>
      <p:sp>
        <p:nvSpPr>
          <p:cNvPr id="389" name="cross_entropy(1.-alpha, discriminator(data))…"/>
          <p:cNvSpPr txBox="1"/>
          <p:nvPr/>
        </p:nvSpPr>
        <p:spPr>
          <a:xfrm>
            <a:off x="1311122" y="2489199"/>
            <a:ext cx="1038255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cross_entropy(1.-alpha, discriminator(data))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+ cross_entropy(beta, discriminator(samples))</a:t>
            </a:r>
          </a:p>
        </p:txBody>
      </p:sp>
      <p:pic>
        <p:nvPicPr>
          <p:cNvPr id="390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6" y="6464300"/>
            <a:ext cx="9481554" cy="1391491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Reinforces current generator behavior"/>
          <p:cNvSpPr txBox="1"/>
          <p:nvPr/>
        </p:nvSpPr>
        <p:spPr>
          <a:xfrm>
            <a:off x="2595103" y="4552950"/>
            <a:ext cx="78145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72F"/>
                </a:solidFill>
              </a:defRPr>
            </a:lvl1pPr>
          </a:lstStyle>
          <a:p>
            <a:r>
              <a:t>Reinforces current generator behavior</a:t>
            </a:r>
          </a:p>
        </p:txBody>
      </p:sp>
      <p:sp>
        <p:nvSpPr>
          <p:cNvPr id="392" name="Linia"/>
          <p:cNvSpPr/>
          <p:nvPr/>
        </p:nvSpPr>
        <p:spPr>
          <a:xfrm>
            <a:off x="6053435" y="5216342"/>
            <a:ext cx="1704777" cy="1241311"/>
          </a:xfrm>
          <a:prstGeom prst="line">
            <a:avLst/>
          </a:prstGeom>
          <a:ln w="1016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77" y="3092450"/>
            <a:ext cx="3962401" cy="198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Generative Model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Generative Modeling</a:t>
            </a:r>
          </a:p>
        </p:txBody>
      </p:sp>
      <p:sp>
        <p:nvSpPr>
          <p:cNvPr id="156" name="Density estimation…"/>
          <p:cNvSpPr>
            <a:spLocks noGrp="1"/>
          </p:cNvSpPr>
          <p:nvPr>
            <p:ph type="body" sz="half" idx="1"/>
          </p:nvPr>
        </p:nvSpPr>
        <p:spPr>
          <a:xfrm>
            <a:off x="952500" y="2438400"/>
            <a:ext cx="11099800" cy="3289300"/>
          </a:xfrm>
          <a:prstGeom prst="rect">
            <a:avLst/>
          </a:prstGeom>
        </p:spPr>
        <p:txBody>
          <a:bodyPr/>
          <a:lstStyle/>
          <a:p>
            <a:r>
              <a:t>Density estimation</a:t>
            </a:r>
          </a:p>
          <a:p>
            <a:endParaRPr/>
          </a:p>
          <a:p>
            <a:r>
              <a:t>Sample generation</a:t>
            </a:r>
          </a:p>
        </p:txBody>
      </p:sp>
      <p:pic>
        <p:nvPicPr>
          <p:cNvPr id="157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5678742"/>
            <a:ext cx="4969856" cy="3163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687" y="5678742"/>
            <a:ext cx="4851808" cy="316371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inia"/>
          <p:cNvSpPr/>
          <p:nvPr/>
        </p:nvSpPr>
        <p:spPr>
          <a:xfrm>
            <a:off x="6513313" y="7260597"/>
            <a:ext cx="11762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60" name="Training examples"/>
          <p:cNvSpPr txBox="1"/>
          <p:nvPr/>
        </p:nvSpPr>
        <p:spPr>
          <a:xfrm>
            <a:off x="2187643" y="8845550"/>
            <a:ext cx="38330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Training examples</a:t>
            </a:r>
          </a:p>
        </p:txBody>
      </p:sp>
      <p:sp>
        <p:nvSpPr>
          <p:cNvPr id="161" name="Model samples"/>
          <p:cNvSpPr txBox="1"/>
          <p:nvPr/>
        </p:nvSpPr>
        <p:spPr>
          <a:xfrm>
            <a:off x="8034170" y="8845550"/>
            <a:ext cx="31890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Model samples</a:t>
            </a:r>
          </a:p>
        </p:txBody>
      </p:sp>
      <p:pic>
        <p:nvPicPr>
          <p:cNvPr id="162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7391" y="3092450"/>
            <a:ext cx="3962401" cy="1981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Linia"/>
          <p:cNvSpPr/>
          <p:nvPr/>
        </p:nvSpPr>
        <p:spPr>
          <a:xfrm>
            <a:off x="5766195" y="4145536"/>
            <a:ext cx="292157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Benefits of label smooth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Benefits of label smoothing</a:t>
            </a:r>
          </a:p>
        </p:txBody>
      </p:sp>
      <p:sp>
        <p:nvSpPr>
          <p:cNvPr id="395" name="Good regularizer (Szegedy et al 2015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7830" indent="-417830" defTabSz="549148">
              <a:spcBef>
                <a:spcPts val="3900"/>
              </a:spcBef>
              <a:defRPr sz="3384"/>
            </a:pPr>
            <a:r>
              <a:t>Good regularizer (Szegedy et al 2015)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Does not reduce classification accuracy, only confidence</a:t>
            </a:r>
          </a:p>
          <a:p>
            <a:pPr marL="417830" indent="-417830" defTabSz="549148">
              <a:spcBef>
                <a:spcPts val="3900"/>
              </a:spcBef>
              <a:defRPr sz="3384"/>
            </a:pPr>
            <a:r>
              <a:t>Benefits specific to GANs:</a:t>
            </a:r>
          </a:p>
          <a:p>
            <a:pPr marL="835660" lvl="1" indent="-417830" defTabSz="549148">
              <a:spcBef>
                <a:spcPts val="3900"/>
              </a:spcBef>
              <a:defRPr sz="3384"/>
            </a:pPr>
            <a:r>
              <a:t>Prevents discriminator from giving very large gradient signal to generator</a:t>
            </a:r>
          </a:p>
          <a:p>
            <a:pPr marL="835660" lvl="1" indent="-417830" defTabSz="549148">
              <a:spcBef>
                <a:spcPts val="3900"/>
              </a:spcBef>
              <a:defRPr sz="3384"/>
            </a:pPr>
            <a:r>
              <a:t>Prevents extrapolating to encourage extreme samples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Batch Norm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Batch Norm</a:t>
            </a:r>
          </a:p>
        </p:txBody>
      </p:sp>
      <p:sp>
        <p:nvSpPr>
          <p:cNvPr id="398" name="Given inputs X={x(1), x(2), .., x(m)}…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Given inputs X={x</a:t>
            </a:r>
            <a:r>
              <a:rPr baseline="31999"/>
              <a:t>(1)</a:t>
            </a:r>
            <a:r>
              <a:t>, x</a:t>
            </a:r>
            <a:r>
              <a:rPr baseline="31999"/>
              <a:t>(2)</a:t>
            </a:r>
            <a:r>
              <a:t>, .., x</a:t>
            </a:r>
            <a:r>
              <a:rPr baseline="31999"/>
              <a:t>(m)</a:t>
            </a:r>
            <a:r>
              <a:t>}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Compute mean and standard deviation of features of X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Normalize features (subtract mean, divide by standard deviation)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Normalization operation is part of the graph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Backpropagation computes the gradient through the normalization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This avoids wasting time repeatedly learning to undo the normalization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Batch norm in G can cause strong intra-batch correl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Batch norm in </a:t>
            </a:r>
            <a:r>
              <a:rPr i="1"/>
              <a:t>G</a:t>
            </a:r>
            <a:r>
              <a:t> can cause strong intra-batch correlation</a:t>
            </a:r>
          </a:p>
        </p:txBody>
      </p:sp>
      <p:pic>
        <p:nvPicPr>
          <p:cNvPr id="40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5924761"/>
            <a:ext cx="12941300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2501900"/>
            <a:ext cx="129794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Balancing G and 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Balancing </a:t>
            </a:r>
            <a:r>
              <a:rPr i="1"/>
              <a:t>G</a:t>
            </a:r>
            <a:r>
              <a:t> and </a:t>
            </a:r>
            <a:r>
              <a:rPr i="1"/>
              <a:t>D</a:t>
            </a:r>
          </a:p>
        </p:txBody>
      </p:sp>
      <p:sp>
        <p:nvSpPr>
          <p:cNvPr id="408" name="Usually the discriminator “wins”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Usually the discriminator “wins”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This is a good thing—the theoretical justifications are based on assuming </a:t>
            </a:r>
            <a:r>
              <a:rPr i="1"/>
              <a:t>D</a:t>
            </a:r>
            <a:r>
              <a:t> is perfect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Usually </a:t>
            </a:r>
            <a:r>
              <a:rPr i="1"/>
              <a:t>D </a:t>
            </a:r>
            <a:r>
              <a:t>is bigger and deeper than </a:t>
            </a:r>
            <a:r>
              <a:rPr i="1"/>
              <a:t>G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Sometimes run </a:t>
            </a:r>
            <a:r>
              <a:rPr i="1"/>
              <a:t>D</a:t>
            </a:r>
            <a:r>
              <a:t> more often than </a:t>
            </a:r>
            <a:r>
              <a:rPr i="1"/>
              <a:t>G</a:t>
            </a:r>
            <a:r>
              <a:t>. Mixed results.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Do not try to limit </a:t>
            </a:r>
            <a:r>
              <a:rPr i="1"/>
              <a:t>D</a:t>
            </a:r>
            <a:r>
              <a:t> to avoid making it “too smart”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Use non-saturating cost</a:t>
            </a:r>
          </a:p>
          <a:p>
            <a:pPr marL="720090" lvl="1" indent="-360045" defTabSz="473201">
              <a:spcBef>
                <a:spcPts val="3400"/>
              </a:spcBef>
              <a:defRPr sz="2916"/>
            </a:pPr>
            <a:r>
              <a:t>Use label smoothing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Non-converg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Non-convergence</a:t>
            </a:r>
          </a:p>
        </p:txBody>
      </p:sp>
      <p:sp>
        <p:nvSpPr>
          <p:cNvPr id="414" name="Optimization algorithms often approach a saddle point or local minimum rather than a global minimum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Optimization algorithms often approach a saddle point or local minimum rather than a global minimum</a:t>
            </a:r>
          </a:p>
          <a:p>
            <a:r>
              <a:t>Game solving algorithms may not approach an equilibrium at all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Exercise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Exercise 2</a:t>
            </a:r>
          </a:p>
        </p:txBody>
      </p:sp>
      <p:sp>
        <p:nvSpPr>
          <p:cNvPr id="417" name="For scalar x and y, consider the value function:…"/>
          <p:cNvSpPr>
            <a:spLocks noGrp="1"/>
          </p:cNvSpPr>
          <p:nvPr>
            <p:ph type="body" idx="1"/>
          </p:nvPr>
        </p:nvSpPr>
        <p:spPr>
          <a:xfrm>
            <a:off x="952500" y="153035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For scalar </a:t>
            </a:r>
            <a:r>
              <a:rPr i="1"/>
              <a:t>x </a:t>
            </a:r>
            <a:r>
              <a:t>and </a:t>
            </a:r>
            <a:r>
              <a:rPr i="1"/>
              <a:t>y</a:t>
            </a:r>
            <a:r>
              <a:t>, consider the value function:</a:t>
            </a:r>
          </a:p>
          <a:p>
            <a:r>
              <a:t>Does this game have an equilibrium? Where is it?</a:t>
            </a:r>
          </a:p>
          <a:p>
            <a:r>
              <a:t>Consider the learning dynamics of simultaneous gradient descent with infinitesimal learning rate (continuous time). Solve for the trajectory followed by these dynamics.</a:t>
            </a:r>
          </a:p>
        </p:txBody>
      </p:sp>
      <p:pic>
        <p:nvPicPr>
          <p:cNvPr id="418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50" y="3033183"/>
            <a:ext cx="2501900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7313083"/>
            <a:ext cx="4610100" cy="217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pic>
        <p:nvPicPr>
          <p:cNvPr id="422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005" y="2644711"/>
            <a:ext cx="6636729" cy="665746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This is the canonical example of…"/>
          <p:cNvSpPr txBox="1"/>
          <p:nvPr/>
        </p:nvSpPr>
        <p:spPr>
          <a:xfrm>
            <a:off x="180703" y="3596216"/>
            <a:ext cx="6620025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This is the canonical example of</a:t>
            </a:r>
          </a:p>
          <a:p>
            <a:pPr algn="l"/>
            <a:r>
              <a:t>a saddle point.</a:t>
            </a:r>
          </a:p>
          <a:p>
            <a:pPr algn="l"/>
            <a:endParaRPr/>
          </a:p>
          <a:p>
            <a:pPr algn="l"/>
            <a:r>
              <a:t>There is an equilibrium, at</a:t>
            </a:r>
          </a:p>
          <a:p>
            <a:pPr algn="l">
              <a:defRPr i="1"/>
            </a:pPr>
            <a:r>
              <a:t>x </a:t>
            </a:r>
            <a:r>
              <a:rPr i="0"/>
              <a:t>= 0, </a:t>
            </a:r>
            <a:r>
              <a:t>y</a:t>
            </a:r>
            <a:r>
              <a:rPr i="0"/>
              <a:t> = 0.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26" name="The gradient dynamics are:…"/>
          <p:cNvSpPr>
            <a:spLocks noGrp="1"/>
          </p:cNvSpPr>
          <p:nvPr>
            <p:ph type="body" idx="1"/>
          </p:nvPr>
        </p:nvSpPr>
        <p:spPr>
          <a:xfrm>
            <a:off x="952500" y="229870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t>The gradient dynamics are:</a:t>
            </a:r>
          </a:p>
          <a:p>
            <a:endParaRPr/>
          </a:p>
          <a:p>
            <a:endParaRPr/>
          </a:p>
          <a:p>
            <a:r>
              <a:t>Differentiating the second equation, we obtain:</a:t>
            </a:r>
          </a:p>
          <a:p>
            <a:endParaRPr/>
          </a:p>
          <a:p>
            <a:r>
              <a:t>We recognize that </a:t>
            </a:r>
            <a:r>
              <a:rPr i="1"/>
              <a:t>y(t)</a:t>
            </a:r>
            <a:r>
              <a:t> must be a sinusoid</a:t>
            </a:r>
          </a:p>
        </p:txBody>
      </p:sp>
      <p:pic>
        <p:nvPicPr>
          <p:cNvPr id="427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3039533"/>
            <a:ext cx="2260600" cy="208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50" y="6479116"/>
            <a:ext cx="3695700" cy="102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431" name="The dynamics are a circular orbit:"/>
          <p:cNvSpPr>
            <a:spLocks noGrp="1"/>
          </p:cNvSpPr>
          <p:nvPr>
            <p:ph type="body" idx="1"/>
          </p:nvPr>
        </p:nvSpPr>
        <p:spPr>
          <a:xfrm>
            <a:off x="952500" y="-512234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The dynamics are a circular orbit:</a:t>
            </a:r>
          </a:p>
        </p:txBody>
      </p:sp>
      <p:pic>
        <p:nvPicPr>
          <p:cNvPr id="432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3299883"/>
            <a:ext cx="5918200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593" y="4602503"/>
            <a:ext cx="4899614" cy="4884397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Discrete time gradient descent can spiral outward for large step sizes"/>
          <p:cNvSpPr txBox="1"/>
          <p:nvPr/>
        </p:nvSpPr>
        <p:spPr>
          <a:xfrm>
            <a:off x="251341" y="5641351"/>
            <a:ext cx="3745204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Discrete time gradient descent can spiral outward for large step sizes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Non-convergence in GA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t>Non-convergence in GANs</a:t>
            </a:r>
          </a:p>
        </p:txBody>
      </p:sp>
      <p:sp>
        <p:nvSpPr>
          <p:cNvPr id="437" name="Exploiting convexity in function space, GAN training is theoretically guaranteed to converge if we can modify the density functions directly, but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449833">
              <a:spcBef>
                <a:spcPts val="3200"/>
              </a:spcBef>
              <a:buSzPct val="120000"/>
              <a:defRPr sz="2772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Exploiting convexity in function space, GAN training is theoretically guaranteed to converge if we can modify the density functions directly, but:</a:t>
            </a:r>
          </a:p>
          <a:p>
            <a:pPr marL="799465" lvl="1" indent="-457200" defTabSz="449833">
              <a:spcBef>
                <a:spcPts val="3200"/>
              </a:spcBef>
              <a:buSzPct val="120000"/>
              <a:defRPr sz="2772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Instead, we modify G (sample generation function) and D (density ratio), not densities</a:t>
            </a:r>
          </a:p>
          <a:p>
            <a:pPr marL="799465" lvl="1" indent="-457200" defTabSz="449833">
              <a:spcBef>
                <a:spcPts val="3200"/>
              </a:spcBef>
              <a:buSzPct val="120000"/>
              <a:defRPr sz="2772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represent G and D as highly non-convex parametric functions</a:t>
            </a:r>
          </a:p>
          <a:p>
            <a:pPr defTabSz="449833">
              <a:spcBef>
                <a:spcPts val="3200"/>
              </a:spcBef>
              <a:buSzPct val="120000"/>
              <a:defRPr sz="2772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“Oscillation”: can train for a very long time, generating very many different categories of samples, without clearly generating better samples</a:t>
            </a:r>
          </a:p>
          <a:p>
            <a:pPr defTabSz="449833">
              <a:spcBef>
                <a:spcPts val="3200"/>
              </a:spcBef>
              <a:buSzPct val="120000"/>
              <a:defRPr sz="2772"/>
            </a:pPr>
            <a:r>
              <a: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 collapse: most severe form of non-convergence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hy study generative models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Why study generative models?</a:t>
            </a:r>
          </a:p>
        </p:txBody>
      </p:sp>
      <p:sp>
        <p:nvSpPr>
          <p:cNvPr id="169" name="Excellent test of our ability to use high-dimensional, complicated probability distribution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t>Excellent test of our ability to use high-dimensional, complicated probability distributions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Simulate possible futures for planning or simulated RL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Missing data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t>Semi-supervised learning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Multi-modal outputs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Realistic generation tasks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Mode Collaps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 Collapse</a:t>
            </a:r>
          </a:p>
        </p:txBody>
      </p:sp>
      <p:sp>
        <p:nvSpPr>
          <p:cNvPr id="440" name="D in inner loop: convergence to correct distribution…"/>
          <p:cNvSpPr>
            <a:spLocks noGrp="1"/>
          </p:cNvSpPr>
          <p:nvPr>
            <p:ph type="body" idx="1"/>
          </p:nvPr>
        </p:nvSpPr>
        <p:spPr>
          <a:xfrm>
            <a:off x="952500" y="154940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r>
              <a:t>D</a:t>
            </a:r>
            <a:r>
              <a:rPr i="0"/>
              <a:t> in inner loop: convergence to correct distribution</a:t>
            </a:r>
          </a:p>
          <a:p>
            <a:pPr>
              <a:defRPr i="1"/>
            </a:pPr>
            <a:r>
              <a:t>G</a:t>
            </a:r>
            <a:r>
              <a:rPr i="0"/>
              <a:t> in inner loop: place all mass on most likely point</a:t>
            </a:r>
          </a:p>
        </p:txBody>
      </p:sp>
      <p:pic>
        <p:nvPicPr>
          <p:cNvPr id="44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2851150"/>
            <a:ext cx="7429500" cy="64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48" y="7586039"/>
            <a:ext cx="11509704" cy="1597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050" y="5738202"/>
            <a:ext cx="2224700" cy="1843974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(Metz et al 2016)"/>
          <p:cNvSpPr txBox="1"/>
          <p:nvPr/>
        </p:nvSpPr>
        <p:spPr>
          <a:xfrm>
            <a:off x="4094968" y="9036050"/>
            <a:ext cx="35448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(Metz et al 2016)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Mode collapse causes low output divers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Mode collapse causes low output diversity</a:t>
            </a:r>
          </a:p>
        </p:txBody>
      </p:sp>
      <p:pic>
        <p:nvPicPr>
          <p:cNvPr id="450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156" y="2842545"/>
            <a:ext cx="5363817" cy="4834972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(Reed et al 2016)"/>
          <p:cNvSpPr txBox="1"/>
          <p:nvPr/>
        </p:nvSpPr>
        <p:spPr>
          <a:xfrm>
            <a:off x="487846" y="7708900"/>
            <a:ext cx="36471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(Reed et al 2016)</a:t>
            </a:r>
          </a:p>
        </p:txBody>
      </p:sp>
      <p:pic>
        <p:nvPicPr>
          <p:cNvPr id="45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787650"/>
            <a:ext cx="7061200" cy="321310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(Reed et al, submitted to…"/>
          <p:cNvSpPr txBox="1"/>
          <p:nvPr/>
        </p:nvSpPr>
        <p:spPr>
          <a:xfrm>
            <a:off x="6672560" y="6013450"/>
            <a:ext cx="509528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(Reed et al, submitted to</a:t>
            </a:r>
          </a:p>
          <a:p>
            <a:r>
              <a:t>ICLR 2017)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Minibatch Featur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Minibatch Features</a:t>
            </a:r>
          </a:p>
        </p:txBody>
      </p:sp>
      <p:sp>
        <p:nvSpPr>
          <p:cNvPr id="456" name="Add minibatch features that classify each example by comparing it to other members of the minibatch (Salimans et al 2016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 minibatch features that classify each example by comparing it to other members of the minibatch (Salimans et al 2016)</a:t>
            </a:r>
          </a:p>
          <a:p>
            <a:r>
              <a:t>Nearest-neighbor style features detect if a minibatch contains samples that are too similar to each other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Minibatch GAN on CIFA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r>
              <a:t>Minibatch GAN on CIFAR</a:t>
            </a:r>
          </a:p>
        </p:txBody>
      </p:sp>
      <p:pic>
        <p:nvPicPr>
          <p:cNvPr id="45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349500"/>
            <a:ext cx="6146800" cy="614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2349500"/>
            <a:ext cx="6146800" cy="6146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Training Data"/>
          <p:cNvSpPr txBox="1"/>
          <p:nvPr/>
        </p:nvSpPr>
        <p:spPr>
          <a:xfrm>
            <a:off x="1779351" y="8464550"/>
            <a:ext cx="28420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Training Data</a:t>
            </a:r>
          </a:p>
        </p:txBody>
      </p:sp>
      <p:sp>
        <p:nvSpPr>
          <p:cNvPr id="462" name="Samples"/>
          <p:cNvSpPr txBox="1"/>
          <p:nvPr/>
        </p:nvSpPr>
        <p:spPr>
          <a:xfrm>
            <a:off x="8730853" y="8464550"/>
            <a:ext cx="18930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Samples</a:t>
            </a:r>
          </a:p>
        </p:txBody>
      </p:sp>
      <p:sp>
        <p:nvSpPr>
          <p:cNvPr id="463" name="(Salimans et al 2016)"/>
          <p:cNvSpPr txBox="1"/>
          <p:nvPr/>
        </p:nvSpPr>
        <p:spPr>
          <a:xfrm>
            <a:off x="4450258" y="9156700"/>
            <a:ext cx="44344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(Salimans et al 2016)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Minibatch GAN on ImageNe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Minibatch GAN on ImageNet</a:t>
            </a:r>
          </a:p>
        </p:txBody>
      </p:sp>
      <p:grpSp>
        <p:nvGrpSpPr>
          <p:cNvPr id="468" name="Grupuj"/>
          <p:cNvGrpSpPr/>
          <p:nvPr/>
        </p:nvGrpSpPr>
        <p:grpSpPr>
          <a:xfrm>
            <a:off x="127000" y="2635250"/>
            <a:ext cx="12750800" cy="6235700"/>
            <a:chOff x="0" y="0"/>
            <a:chExt cx="12750800" cy="6235700"/>
          </a:xfrm>
        </p:grpSpPr>
        <p:pic>
          <p:nvPicPr>
            <p:cNvPr id="466" name="Obrazek" descr="Obraze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235700" cy="6235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7" name="Obrazek" descr="Obraze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5100" y="0"/>
              <a:ext cx="6235700" cy="6235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9" name="(Salimans et al 2016)"/>
          <p:cNvSpPr txBox="1"/>
          <p:nvPr/>
        </p:nvSpPr>
        <p:spPr>
          <a:xfrm>
            <a:off x="4285158" y="9156700"/>
            <a:ext cx="44344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(Salimans et al 2016)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herry-Picked Resul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Cherry-Picked Results</a:t>
            </a:r>
          </a:p>
        </p:txBody>
      </p:sp>
      <p:pic>
        <p:nvPicPr>
          <p:cNvPr id="475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2246849"/>
            <a:ext cx="3078436" cy="3078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2355850"/>
            <a:ext cx="2548714" cy="2508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667" y="2349500"/>
            <a:ext cx="2850690" cy="2873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650" y="5943600"/>
            <a:ext cx="3078436" cy="3102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Obrazek" descr="Obraze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4681" y="2867708"/>
            <a:ext cx="2288791" cy="2270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Obrazek" descr="Obraze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150" y="5772150"/>
            <a:ext cx="3078436" cy="3030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Obrazek" descr="Obraze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5500" y="5797550"/>
            <a:ext cx="3431433" cy="35131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roblems with Count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with Counting</a:t>
            </a:r>
          </a:p>
        </p:txBody>
      </p:sp>
      <p:pic>
        <p:nvPicPr>
          <p:cNvPr id="484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50" y="6226763"/>
            <a:ext cx="3078436" cy="3078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757" y="5384800"/>
            <a:ext cx="4104293" cy="4136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87" y="2400515"/>
            <a:ext cx="2566098" cy="2628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5886450"/>
            <a:ext cx="3078436" cy="3102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Obrazek" descr="Obraze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576" y="2516442"/>
            <a:ext cx="2649384" cy="2628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Obrazek" descr="Obraze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950" y="2400596"/>
            <a:ext cx="2649383" cy="2628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roblems with Perspectiv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t>Problems with Perspective</a:t>
            </a:r>
          </a:p>
        </p:txBody>
      </p:sp>
      <p:pic>
        <p:nvPicPr>
          <p:cNvPr id="492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435" y="6121386"/>
            <a:ext cx="2587930" cy="2628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6141764"/>
            <a:ext cx="2587930" cy="2587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301" y="2660394"/>
            <a:ext cx="2814327" cy="2836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2234" y="2495624"/>
            <a:ext cx="2374752" cy="2374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Obrazek" descr="Obraze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0" y="2143782"/>
            <a:ext cx="1892499" cy="1892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Obrazek" descr="Obraze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0" y="6089650"/>
            <a:ext cx="2814326" cy="2814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Obrazek" descr="Obraze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274" y="2567337"/>
            <a:ext cx="3273362" cy="3273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roblems with Global Structu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Problems with Global Structure</a:t>
            </a:r>
          </a:p>
        </p:txBody>
      </p:sp>
      <p:pic>
        <p:nvPicPr>
          <p:cNvPr id="50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98" y="6005498"/>
            <a:ext cx="3682748" cy="3653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985" y="2470150"/>
            <a:ext cx="3347765" cy="3347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174" y="6223000"/>
            <a:ext cx="2721422" cy="272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65" y="2616200"/>
            <a:ext cx="3055666" cy="3055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Obrazek" descr="Obraze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950" y="6049847"/>
            <a:ext cx="2700161" cy="2721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Obrazek" descr="Obraze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7163" y="2626382"/>
            <a:ext cx="3011587" cy="303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4D70EC-EF54-F442-B2F4-65FC112A0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577D133-E9A8-9948-B1D7-D524A82DB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685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ext Video Frame Predi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Next Video Frame Prediction</a:t>
            </a:r>
          </a:p>
        </p:txBody>
      </p:sp>
      <p:pic>
        <p:nvPicPr>
          <p:cNvPr id="172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07" y="2304247"/>
            <a:ext cx="10634905" cy="471224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(Lotter et al 2016)"/>
          <p:cNvSpPr txBox="1"/>
          <p:nvPr/>
        </p:nvSpPr>
        <p:spPr>
          <a:xfrm>
            <a:off x="4640783" y="8832850"/>
            <a:ext cx="37232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(Lotter et al 2016)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2990E33-D8BE-A14E-91D5-1C0F8C951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0" y="3009900"/>
            <a:ext cx="4292600" cy="373380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6CA1F42-A328-E248-A398-789B54190ECE}"/>
              </a:ext>
            </a:extLst>
          </p:cNvPr>
          <p:cNvSpPr txBox="1"/>
          <p:nvPr/>
        </p:nvSpPr>
        <p:spPr>
          <a:xfrm>
            <a:off x="3671888" y="1200467"/>
            <a:ext cx="549354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Conditional GAN</a:t>
            </a:r>
          </a:p>
        </p:txBody>
      </p:sp>
    </p:spTree>
    <p:extLst>
      <p:ext uri="{BB962C8B-B14F-4D97-AF65-F5344CB8AC3E}">
        <p14:creationId xmlns:p14="http://schemas.microsoft.com/office/powerpoint/2010/main" val="50694429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his one is rea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one is real</a:t>
            </a:r>
          </a:p>
        </p:txBody>
      </p:sp>
      <p:pic>
        <p:nvPicPr>
          <p:cNvPr id="509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3835400"/>
            <a:ext cx="3131865" cy="3131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enerative Modeling: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79729">
              <a:defRPr sz="5069"/>
            </a:pPr>
            <a:r>
              <a:t>Generative Modeling:</a:t>
            </a:r>
          </a:p>
          <a:p>
            <a:pPr defTabSz="379729">
              <a:defRPr sz="5069"/>
            </a:pPr>
            <a:r>
              <a:t>Sample Generation</a:t>
            </a:r>
          </a:p>
        </p:txBody>
      </p:sp>
      <p:sp>
        <p:nvSpPr>
          <p:cNvPr id="518" name="Linia"/>
          <p:cNvSpPr/>
          <p:nvPr/>
        </p:nvSpPr>
        <p:spPr>
          <a:xfrm>
            <a:off x="6156606" y="4876800"/>
            <a:ext cx="950070" cy="0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19" name="Training Data"/>
          <p:cNvSpPr txBox="1"/>
          <p:nvPr/>
        </p:nvSpPr>
        <p:spPr>
          <a:xfrm>
            <a:off x="2023308" y="6143008"/>
            <a:ext cx="2665153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Training Data</a:t>
            </a:r>
          </a:p>
        </p:txBody>
      </p:sp>
      <p:sp>
        <p:nvSpPr>
          <p:cNvPr id="520" name="Sample Generator"/>
          <p:cNvSpPr txBox="1"/>
          <p:nvPr/>
        </p:nvSpPr>
        <p:spPr>
          <a:xfrm>
            <a:off x="8362732" y="6143008"/>
            <a:ext cx="361709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Sample Generator</a:t>
            </a:r>
          </a:p>
        </p:txBody>
      </p:sp>
      <p:pic>
        <p:nvPicPr>
          <p:cNvPr id="52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637" y="3524558"/>
            <a:ext cx="5408965" cy="2704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80" y="3576463"/>
            <a:ext cx="5408966" cy="2600674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(CelebA)"/>
          <p:cNvSpPr txBox="1"/>
          <p:nvPr/>
        </p:nvSpPr>
        <p:spPr>
          <a:xfrm>
            <a:off x="2459535" y="6524625"/>
            <a:ext cx="179269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(CelebA)</a:t>
            </a:r>
          </a:p>
        </p:txBody>
      </p:sp>
      <p:sp>
        <p:nvSpPr>
          <p:cNvPr id="524" name="(Karras et al, 2017)"/>
          <p:cNvSpPr txBox="1"/>
          <p:nvPr/>
        </p:nvSpPr>
        <p:spPr>
          <a:xfrm>
            <a:off x="8278817" y="6524625"/>
            <a:ext cx="378492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(Karras et al, 2017)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B4F913B-1E89-3E47-8352-955FFEA84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08" y="1839339"/>
            <a:ext cx="8116983" cy="60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1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elf-Attention GAN"/>
          <p:cNvSpPr>
            <a:spLocks noGrp="1"/>
          </p:cNvSpPr>
          <p:nvPr>
            <p:ph type="title"/>
          </p:nvPr>
        </p:nvSpPr>
        <p:spPr>
          <a:xfrm>
            <a:off x="2697168" y="434608"/>
            <a:ext cx="8324851" cy="1619251"/>
          </a:xfrm>
          <a:prstGeom prst="rect">
            <a:avLst/>
          </a:prstGeom>
        </p:spPr>
        <p:txBody>
          <a:bodyPr/>
          <a:lstStyle>
            <a:lvl1pPr defTabSz="572516">
              <a:defRPr sz="7644"/>
            </a:lvl1pPr>
          </a:lstStyle>
          <a:p>
            <a:r>
              <a:t>Self-Attention GAN</a:t>
            </a:r>
          </a:p>
        </p:txBody>
      </p:sp>
      <p:sp>
        <p:nvSpPr>
          <p:cNvPr id="527" name="State of the art FID on ImageNet: 1000 categories, 128x128 pixels"/>
          <p:cNvSpPr txBox="1"/>
          <p:nvPr/>
        </p:nvSpPr>
        <p:spPr>
          <a:xfrm>
            <a:off x="121158" y="2258122"/>
            <a:ext cx="1276248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State of the art FID on ImageNet: 1000 categories, 128x128 pixels</a:t>
            </a:r>
          </a:p>
        </p:txBody>
      </p:sp>
      <p:sp>
        <p:nvSpPr>
          <p:cNvPr id="528" name="(Zhang et al., 2018)"/>
          <p:cNvSpPr txBox="1"/>
          <p:nvPr/>
        </p:nvSpPr>
        <p:spPr>
          <a:xfrm>
            <a:off x="8613005" y="8892853"/>
            <a:ext cx="385745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(Zhang et al., 2018)</a:t>
            </a:r>
          </a:p>
        </p:txBody>
      </p:sp>
      <p:sp>
        <p:nvSpPr>
          <p:cNvPr id="529" name="Indigo Bunting"/>
          <p:cNvSpPr txBox="1"/>
          <p:nvPr/>
        </p:nvSpPr>
        <p:spPr>
          <a:xfrm>
            <a:off x="566209" y="7758140"/>
            <a:ext cx="284984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Indigo Bunting</a:t>
            </a:r>
          </a:p>
        </p:txBody>
      </p:sp>
      <p:sp>
        <p:nvSpPr>
          <p:cNvPr id="530" name="Goldfish"/>
          <p:cNvSpPr txBox="1"/>
          <p:nvPr/>
        </p:nvSpPr>
        <p:spPr>
          <a:xfrm>
            <a:off x="600271" y="5137380"/>
            <a:ext cx="1672941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Goldfish</a:t>
            </a:r>
          </a:p>
        </p:txBody>
      </p:sp>
      <p:pic>
        <p:nvPicPr>
          <p:cNvPr id="531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36" y="3380364"/>
            <a:ext cx="1921112" cy="1848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232" y="5751531"/>
            <a:ext cx="2023803" cy="1976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3" name="Obrazek" descr="Obraze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237" y="3375898"/>
            <a:ext cx="1857821" cy="1857822"/>
          </a:xfrm>
          <a:prstGeom prst="rect">
            <a:avLst/>
          </a:prstGeom>
          <a:ln w="12700">
            <a:miter lim="400000"/>
          </a:ln>
        </p:spPr>
      </p:pic>
      <p:sp>
        <p:nvSpPr>
          <p:cNvPr id="534" name="Redshank"/>
          <p:cNvSpPr txBox="1"/>
          <p:nvPr/>
        </p:nvSpPr>
        <p:spPr>
          <a:xfrm>
            <a:off x="3217514" y="5137380"/>
            <a:ext cx="2033266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Redshank</a:t>
            </a:r>
          </a:p>
        </p:txBody>
      </p:sp>
      <p:pic>
        <p:nvPicPr>
          <p:cNvPr id="535" name="Obrazek" descr="Obraze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386" y="5876361"/>
            <a:ext cx="2255892" cy="2273656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Saint Bernard"/>
          <p:cNvSpPr txBox="1"/>
          <p:nvPr/>
        </p:nvSpPr>
        <p:spPr>
          <a:xfrm>
            <a:off x="8790708" y="8016639"/>
            <a:ext cx="272924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Saint Bernard</a:t>
            </a:r>
          </a:p>
        </p:txBody>
      </p:sp>
      <p:pic>
        <p:nvPicPr>
          <p:cNvPr id="537" name="Obrazek" descr="Obrazek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152" y="3445002"/>
            <a:ext cx="2023803" cy="2039738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Tiger Cat"/>
          <p:cNvSpPr txBox="1"/>
          <p:nvPr/>
        </p:nvSpPr>
        <p:spPr>
          <a:xfrm>
            <a:off x="8528663" y="5371685"/>
            <a:ext cx="1848782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Tiger Cat</a:t>
            </a:r>
          </a:p>
        </p:txBody>
      </p:sp>
      <p:pic>
        <p:nvPicPr>
          <p:cNvPr id="539" name="Obrazek" descr="Obrazek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3093" y="5757916"/>
            <a:ext cx="1631901" cy="161925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Stone Wall"/>
          <p:cNvSpPr txBox="1"/>
          <p:nvPr/>
        </p:nvSpPr>
        <p:spPr>
          <a:xfrm>
            <a:off x="3288526" y="7287496"/>
            <a:ext cx="216103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Stone Wall</a:t>
            </a:r>
          </a:p>
        </p:txBody>
      </p:sp>
      <p:pic>
        <p:nvPicPr>
          <p:cNvPr id="541" name="Obrazek" descr="Obrazek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051" y="4464112"/>
            <a:ext cx="2247153" cy="2247152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Broccoli"/>
          <p:cNvSpPr txBox="1"/>
          <p:nvPr/>
        </p:nvSpPr>
        <p:spPr>
          <a:xfrm>
            <a:off x="5932172" y="6640039"/>
            <a:ext cx="1624659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Broccoli</a:t>
            </a:r>
          </a:p>
        </p:txBody>
      </p:sp>
      <p:sp>
        <p:nvSpPr>
          <p:cNvPr id="543" name="Geyser"/>
          <p:cNvSpPr txBox="1"/>
          <p:nvPr/>
        </p:nvSpPr>
        <p:spPr>
          <a:xfrm>
            <a:off x="11022018" y="5137380"/>
            <a:ext cx="148065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400"/>
            </a:lvl1pPr>
          </a:lstStyle>
          <a:p>
            <a:r>
              <a:t>Geyser</a:t>
            </a:r>
          </a:p>
        </p:txBody>
      </p:sp>
      <p:pic>
        <p:nvPicPr>
          <p:cNvPr id="544" name="Obrazek" descr="Obrazek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33435" y="3368526"/>
            <a:ext cx="1857821" cy="1872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Evalu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Evaluation</a:t>
            </a:r>
          </a:p>
        </p:txBody>
      </p:sp>
      <p:sp>
        <p:nvSpPr>
          <p:cNvPr id="547" name="There is not any single compelling way to evaluate a generative model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7825" indent="-377825" defTabSz="496570">
              <a:spcBef>
                <a:spcPts val="3500"/>
              </a:spcBef>
              <a:defRPr sz="3060"/>
            </a:pPr>
            <a:r>
              <a:t>There is not any single compelling way to evaluate a generative model</a:t>
            </a:r>
          </a:p>
          <a:p>
            <a:pPr marL="755650" lvl="1" indent="-377825" defTabSz="496570">
              <a:spcBef>
                <a:spcPts val="3500"/>
              </a:spcBef>
              <a:defRPr sz="3060"/>
            </a:pPr>
            <a:r>
              <a:t>Models with good likelihood can produce bad samples</a:t>
            </a:r>
          </a:p>
          <a:p>
            <a:pPr marL="755650" lvl="1" indent="-377825" defTabSz="496570">
              <a:spcBef>
                <a:spcPts val="3500"/>
              </a:spcBef>
              <a:defRPr sz="3060"/>
            </a:pPr>
            <a:r>
              <a:t>Models with good samples can have bad likelihood</a:t>
            </a:r>
          </a:p>
          <a:p>
            <a:pPr marL="755650" lvl="1" indent="-377825" defTabSz="496570">
              <a:spcBef>
                <a:spcPts val="3500"/>
              </a:spcBef>
              <a:defRPr sz="3060"/>
            </a:pPr>
            <a:r>
              <a:t>There is not a good way to quantify how good samples are</a:t>
            </a:r>
          </a:p>
          <a:p>
            <a:pPr marL="377825" indent="-377825" defTabSz="496570">
              <a:spcBef>
                <a:spcPts val="3500"/>
              </a:spcBef>
              <a:defRPr sz="3060"/>
            </a:pPr>
            <a:r>
              <a:t>For GANs, it is also hard to even estimate the likelihood</a:t>
            </a:r>
          </a:p>
          <a:p>
            <a:pPr marL="377825" indent="-377825" defTabSz="496570">
              <a:spcBef>
                <a:spcPts val="3500"/>
              </a:spcBef>
              <a:defRPr sz="3060"/>
            </a:pPr>
            <a:r>
              <a:t>See “A note on the evaluation of generative models,” Theis et al 2015, for a good overview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upervised Discriminato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t>Supervised Discriminator</a:t>
            </a:r>
          </a:p>
        </p:txBody>
      </p:sp>
      <p:sp>
        <p:nvSpPr>
          <p:cNvPr id="553" name="Input"/>
          <p:cNvSpPr/>
          <p:nvPr/>
        </p:nvSpPr>
        <p:spPr>
          <a:xfrm>
            <a:off x="2971800" y="668020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554" name="Real"/>
          <p:cNvSpPr/>
          <p:nvPr/>
        </p:nvSpPr>
        <p:spPr>
          <a:xfrm>
            <a:off x="2032000" y="283210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Real</a:t>
            </a:r>
          </a:p>
        </p:txBody>
      </p:sp>
      <p:sp>
        <p:nvSpPr>
          <p:cNvPr id="555" name="Hidden units"/>
          <p:cNvSpPr/>
          <p:nvPr/>
        </p:nvSpPr>
        <p:spPr>
          <a:xfrm>
            <a:off x="2971800" y="490220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Hidden units</a:t>
            </a:r>
          </a:p>
        </p:txBody>
      </p:sp>
      <p:sp>
        <p:nvSpPr>
          <p:cNvPr id="556" name="Fake"/>
          <p:cNvSpPr/>
          <p:nvPr/>
        </p:nvSpPr>
        <p:spPr>
          <a:xfrm>
            <a:off x="3860800" y="283210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Fake</a:t>
            </a:r>
          </a:p>
        </p:txBody>
      </p:sp>
      <p:sp>
        <p:nvSpPr>
          <p:cNvPr id="557" name="Linia"/>
          <p:cNvSpPr/>
          <p:nvPr/>
        </p:nvSpPr>
        <p:spPr>
          <a:xfrm flipV="1">
            <a:off x="3606799" y="6080677"/>
            <a:ext cx="1" cy="7034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58" name="Linia"/>
          <p:cNvSpPr/>
          <p:nvPr/>
        </p:nvSpPr>
        <p:spPr>
          <a:xfrm flipH="1" flipV="1">
            <a:off x="2854357" y="4113843"/>
            <a:ext cx="795901" cy="7959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59" name="Linia"/>
          <p:cNvSpPr/>
          <p:nvPr/>
        </p:nvSpPr>
        <p:spPr>
          <a:xfrm flipV="1">
            <a:off x="3644254" y="4114865"/>
            <a:ext cx="793858" cy="7938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0" name="Input"/>
          <p:cNvSpPr/>
          <p:nvPr/>
        </p:nvSpPr>
        <p:spPr>
          <a:xfrm>
            <a:off x="8255000" y="666115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Input</a:t>
            </a:r>
          </a:p>
        </p:txBody>
      </p:sp>
      <p:sp>
        <p:nvSpPr>
          <p:cNvPr id="561" name="Real dog"/>
          <p:cNvSpPr/>
          <p:nvPr/>
        </p:nvSpPr>
        <p:spPr>
          <a:xfrm>
            <a:off x="8255000" y="281305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Real dog</a:t>
            </a:r>
          </a:p>
        </p:txBody>
      </p:sp>
      <p:sp>
        <p:nvSpPr>
          <p:cNvPr id="562" name="Hidden units"/>
          <p:cNvSpPr/>
          <p:nvPr/>
        </p:nvSpPr>
        <p:spPr>
          <a:xfrm>
            <a:off x="8255000" y="488315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Hidden units</a:t>
            </a:r>
          </a:p>
        </p:txBody>
      </p:sp>
      <p:sp>
        <p:nvSpPr>
          <p:cNvPr id="563" name="Fake"/>
          <p:cNvSpPr/>
          <p:nvPr/>
        </p:nvSpPr>
        <p:spPr>
          <a:xfrm>
            <a:off x="9779000" y="281305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Fake</a:t>
            </a:r>
          </a:p>
        </p:txBody>
      </p:sp>
      <p:sp>
        <p:nvSpPr>
          <p:cNvPr id="564" name="Linia"/>
          <p:cNvSpPr/>
          <p:nvPr/>
        </p:nvSpPr>
        <p:spPr>
          <a:xfrm flipV="1">
            <a:off x="8889999" y="6061627"/>
            <a:ext cx="1" cy="7034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5" name="Linia"/>
          <p:cNvSpPr/>
          <p:nvPr/>
        </p:nvSpPr>
        <p:spPr>
          <a:xfrm flipH="1" flipV="1">
            <a:off x="7403339" y="4092524"/>
            <a:ext cx="1530120" cy="79817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6" name="Linia"/>
          <p:cNvSpPr/>
          <p:nvPr/>
        </p:nvSpPr>
        <p:spPr>
          <a:xfrm flipV="1">
            <a:off x="8927455" y="4093503"/>
            <a:ext cx="1549656" cy="7961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7" name="Real cat"/>
          <p:cNvSpPr/>
          <p:nvPr/>
        </p:nvSpPr>
        <p:spPr>
          <a:xfrm>
            <a:off x="6731000" y="281305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Real cat</a:t>
            </a:r>
          </a:p>
        </p:txBody>
      </p:sp>
      <p:sp>
        <p:nvSpPr>
          <p:cNvPr id="568" name="Linia"/>
          <p:cNvSpPr/>
          <p:nvPr/>
        </p:nvSpPr>
        <p:spPr>
          <a:xfrm flipV="1">
            <a:off x="8889999" y="4117215"/>
            <a:ext cx="1" cy="73177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569" name="(Odena 2016, Salimans et al 2016)"/>
          <p:cNvSpPr txBox="1"/>
          <p:nvPr/>
        </p:nvSpPr>
        <p:spPr>
          <a:xfrm>
            <a:off x="2899717" y="9006416"/>
            <a:ext cx="72053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(Odena 2016, Salimans et al 2016)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Conclu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652" name="GANs are generative models that use supervised learning to approximate an intractable cost func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3700"/>
              </a:spcBef>
              <a:defRPr sz="3204"/>
            </a:pPr>
            <a:r>
              <a:t>GANs are generative models that use supervised learning to approximate an intractable cost function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GANs can simulate many cost functions, including the one used for maximum likelihood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Finding Nash equilibria in high-dimensional, continuous, non-convex games is an important open research problem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GANs are a key ingredient of PPGNs, which are able to generate compelling high resolution samples from diverse image classes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2E6B204-9F87-3146-BF9E-6686F9D1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504763"/>
            <a:ext cx="5277827" cy="719201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E693C525-E5B8-6648-B15E-20785F0E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53" y="0"/>
            <a:ext cx="7127631" cy="975360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7DCAB52F-BE39-1645-8395-D3EB7D822A19}"/>
              </a:ext>
            </a:extLst>
          </p:cNvPr>
          <p:cNvSpPr txBox="1"/>
          <p:nvPr/>
        </p:nvSpPr>
        <p:spPr>
          <a:xfrm>
            <a:off x="357554" y="603738"/>
            <a:ext cx="3446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/>
              <a:t>GAN  ZOO</a:t>
            </a:r>
          </a:p>
        </p:txBody>
      </p:sp>
    </p:spTree>
    <p:extLst>
      <p:ext uri="{BB962C8B-B14F-4D97-AF65-F5344CB8AC3E}">
        <p14:creationId xmlns:p14="http://schemas.microsoft.com/office/powerpoint/2010/main" val="268932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ingle Image Super-Res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Single Image Super-Resolution</a:t>
            </a:r>
          </a:p>
        </p:txBody>
      </p:sp>
      <p:sp>
        <p:nvSpPr>
          <p:cNvPr id="176" name="(Ledig et al 2016)"/>
          <p:cNvSpPr txBox="1"/>
          <p:nvPr/>
        </p:nvSpPr>
        <p:spPr>
          <a:xfrm>
            <a:off x="4666009" y="8362950"/>
            <a:ext cx="36727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(Ledig et al 2016)</a:t>
            </a:r>
          </a:p>
        </p:txBody>
      </p:sp>
      <p:pic>
        <p:nvPicPr>
          <p:cNvPr id="177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7" y="2342862"/>
            <a:ext cx="12924027" cy="5067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mage to Image Transl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9937">
              <a:defRPr sz="7119"/>
            </a:lvl1pPr>
          </a:lstStyle>
          <a:p>
            <a:r>
              <a:t>Image to Image Translation</a:t>
            </a:r>
          </a:p>
        </p:txBody>
      </p:sp>
      <p:pic>
        <p:nvPicPr>
          <p:cNvPr id="190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12" y="2677633"/>
            <a:ext cx="5622153" cy="598188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(Isola et al 2016)"/>
          <p:cNvSpPr txBox="1"/>
          <p:nvPr/>
        </p:nvSpPr>
        <p:spPr>
          <a:xfrm>
            <a:off x="4742470" y="8938683"/>
            <a:ext cx="35198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(Isola et al 2016)</a:t>
            </a:r>
          </a:p>
        </p:txBody>
      </p:sp>
      <p:pic>
        <p:nvPicPr>
          <p:cNvPr id="192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5" y="2914975"/>
            <a:ext cx="5622153" cy="508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aximum Likelihoo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Maximum Likelihood</a:t>
            </a:r>
          </a:p>
        </p:txBody>
      </p:sp>
      <p:pic>
        <p:nvPicPr>
          <p:cNvPr id="198" name="Obrazek" descr="Obraze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21" y="2341168"/>
            <a:ext cx="10142527" cy="5071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Obrazek" descr="Obraze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96" y="7166997"/>
            <a:ext cx="7828977" cy="980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ia"/>
          <p:cNvSpPr/>
          <p:nvPr/>
        </p:nvSpPr>
        <p:spPr>
          <a:xfrm>
            <a:off x="4061387" y="5131940"/>
            <a:ext cx="763180" cy="76318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02" name="Taxonomy of Generative Models"/>
          <p:cNvSpPr>
            <a:spLocks noGrp="1"/>
          </p:cNvSpPr>
          <p:nvPr>
            <p:ph type="title"/>
          </p:nvPr>
        </p:nvSpPr>
        <p:spPr>
          <a:xfrm>
            <a:off x="554920" y="354143"/>
            <a:ext cx="12028878" cy="1351239"/>
          </a:xfrm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Taxonomy of Generative Models</a:t>
            </a:r>
          </a:p>
        </p:txBody>
      </p:sp>
      <p:grpSp>
        <p:nvGrpSpPr>
          <p:cNvPr id="205" name="Maximum Likelihood"/>
          <p:cNvGrpSpPr/>
          <p:nvPr/>
        </p:nvGrpSpPr>
        <p:grpSpPr>
          <a:xfrm>
            <a:off x="4196914" y="2819572"/>
            <a:ext cx="4408563" cy="774701"/>
            <a:chOff x="0" y="0"/>
            <a:chExt cx="4408561" cy="774700"/>
          </a:xfrm>
        </p:grpSpPr>
        <p:sp>
          <p:nvSpPr>
            <p:cNvPr id="204" name="Maximum Likelihood"/>
            <p:cNvSpPr txBox="1"/>
            <p:nvPr/>
          </p:nvSpPr>
          <p:spPr>
            <a:xfrm>
              <a:off x="50800" y="50800"/>
              <a:ext cx="4306962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Maximum Likelihood</a:t>
              </a:r>
            </a:p>
          </p:txBody>
        </p:sp>
        <p:pic>
          <p:nvPicPr>
            <p:cNvPr id="203" name="Maximum Likelihood Maximum Likelihood" descr="Maximum Likelihood Maximum Likelihood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408562" cy="774700"/>
            </a:xfrm>
            <a:prstGeom prst="rect">
              <a:avLst/>
            </a:prstGeom>
            <a:effectLst/>
          </p:spPr>
        </p:pic>
      </p:grpSp>
      <p:sp>
        <p:nvSpPr>
          <p:cNvPr id="206" name="Linia"/>
          <p:cNvSpPr/>
          <p:nvPr/>
        </p:nvSpPr>
        <p:spPr>
          <a:xfrm>
            <a:off x="6569359" y="2034117"/>
            <a:ext cx="1" cy="77216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09" name="Explicit density"/>
          <p:cNvGrpSpPr/>
          <p:nvPr/>
        </p:nvGrpSpPr>
        <p:grpSpPr>
          <a:xfrm>
            <a:off x="2023955" y="4327749"/>
            <a:ext cx="3265116" cy="774701"/>
            <a:chOff x="0" y="0"/>
            <a:chExt cx="3265115" cy="774700"/>
          </a:xfrm>
        </p:grpSpPr>
        <p:sp>
          <p:nvSpPr>
            <p:cNvPr id="208" name="Explicit density"/>
            <p:cNvSpPr txBox="1"/>
            <p:nvPr/>
          </p:nvSpPr>
          <p:spPr>
            <a:xfrm>
              <a:off x="50800" y="50800"/>
              <a:ext cx="3163516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Explicit density</a:t>
              </a:r>
            </a:p>
          </p:txBody>
        </p:sp>
        <p:pic>
          <p:nvPicPr>
            <p:cNvPr id="207" name="Explicit density Explicit density" descr="Explicit density Explicit density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65116" cy="774700"/>
            </a:xfrm>
            <a:prstGeom prst="rect">
              <a:avLst/>
            </a:prstGeom>
            <a:effectLst/>
          </p:spPr>
        </p:pic>
      </p:grpSp>
      <p:sp>
        <p:nvSpPr>
          <p:cNvPr id="210" name="Linia"/>
          <p:cNvSpPr/>
          <p:nvPr/>
        </p:nvSpPr>
        <p:spPr>
          <a:xfrm flipH="1">
            <a:off x="4621663" y="3621135"/>
            <a:ext cx="1327864" cy="6910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13" name="Implicit density"/>
          <p:cNvGrpSpPr/>
          <p:nvPr/>
        </p:nvGrpSpPr>
        <p:grpSpPr>
          <a:xfrm>
            <a:off x="6718089" y="4327749"/>
            <a:ext cx="3239444" cy="774701"/>
            <a:chOff x="0" y="0"/>
            <a:chExt cx="3239442" cy="774700"/>
          </a:xfrm>
        </p:grpSpPr>
        <p:sp>
          <p:nvSpPr>
            <p:cNvPr id="212" name="Implicit density"/>
            <p:cNvSpPr txBox="1"/>
            <p:nvPr/>
          </p:nvSpPr>
          <p:spPr>
            <a:xfrm>
              <a:off x="50800" y="50800"/>
              <a:ext cx="3137843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Implicit density</a:t>
              </a:r>
            </a:p>
          </p:txBody>
        </p:sp>
        <p:pic>
          <p:nvPicPr>
            <p:cNvPr id="211" name="Implicit density Implicit density" descr="Implicit density Implicit density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3239443" cy="774700"/>
            </a:xfrm>
            <a:prstGeom prst="rect">
              <a:avLst/>
            </a:prstGeom>
            <a:effectLst/>
          </p:spPr>
        </p:pic>
      </p:grpSp>
      <p:grpSp>
        <p:nvGrpSpPr>
          <p:cNvPr id="216" name="…"/>
          <p:cNvGrpSpPr/>
          <p:nvPr/>
        </p:nvGrpSpPr>
        <p:grpSpPr>
          <a:xfrm>
            <a:off x="6220109" y="1403201"/>
            <a:ext cx="698501" cy="774701"/>
            <a:chOff x="0" y="0"/>
            <a:chExt cx="698500" cy="774700"/>
          </a:xfrm>
        </p:grpSpPr>
        <p:sp>
          <p:nvSpPr>
            <p:cNvPr id="215" name="…"/>
            <p:cNvSpPr txBox="1"/>
            <p:nvPr/>
          </p:nvSpPr>
          <p:spPr>
            <a:xfrm>
              <a:off x="50800" y="50800"/>
              <a:ext cx="596900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…</a:t>
              </a:r>
            </a:p>
          </p:txBody>
        </p:sp>
        <p:pic>
          <p:nvPicPr>
            <p:cNvPr id="214" name="… …" descr="… …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698500" cy="774700"/>
            </a:xfrm>
            <a:prstGeom prst="rect">
              <a:avLst/>
            </a:prstGeom>
            <a:effectLst/>
          </p:spPr>
        </p:pic>
      </p:grpSp>
      <p:sp>
        <p:nvSpPr>
          <p:cNvPr id="217" name="Linia"/>
          <p:cNvSpPr/>
          <p:nvPr/>
        </p:nvSpPr>
        <p:spPr>
          <a:xfrm>
            <a:off x="7260842" y="3595290"/>
            <a:ext cx="740461" cy="74046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grpSp>
        <p:nvGrpSpPr>
          <p:cNvPr id="220" name="Tractable density"/>
          <p:cNvGrpSpPr/>
          <p:nvPr/>
        </p:nvGrpSpPr>
        <p:grpSpPr>
          <a:xfrm>
            <a:off x="222674" y="5985470"/>
            <a:ext cx="3706020" cy="774701"/>
            <a:chOff x="0" y="0"/>
            <a:chExt cx="3706018" cy="774700"/>
          </a:xfrm>
        </p:grpSpPr>
        <p:sp>
          <p:nvSpPr>
            <p:cNvPr id="219" name="Tractable density"/>
            <p:cNvSpPr txBox="1"/>
            <p:nvPr/>
          </p:nvSpPr>
          <p:spPr>
            <a:xfrm>
              <a:off x="50800" y="50800"/>
              <a:ext cx="3604419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Tractable density</a:t>
              </a:r>
            </a:p>
          </p:txBody>
        </p:sp>
        <p:pic>
          <p:nvPicPr>
            <p:cNvPr id="218" name="Tractable density Tractable density" descr="Tractable density Tractable density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706019" cy="774700"/>
            </a:xfrm>
            <a:prstGeom prst="rect">
              <a:avLst/>
            </a:prstGeom>
            <a:effectLst/>
          </p:spPr>
        </p:pic>
      </p:grpSp>
      <p:sp>
        <p:nvSpPr>
          <p:cNvPr id="221" name="Linia"/>
          <p:cNvSpPr/>
          <p:nvPr/>
        </p:nvSpPr>
        <p:spPr>
          <a:xfrm flipH="1">
            <a:off x="2050850" y="5097156"/>
            <a:ext cx="1182505" cy="761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22" name="-Fully visible belief nets…"/>
          <p:cNvSpPr txBox="1"/>
          <p:nvPr/>
        </p:nvSpPr>
        <p:spPr>
          <a:xfrm>
            <a:off x="221560" y="6808223"/>
            <a:ext cx="3708248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700"/>
            </a:pPr>
            <a:r>
              <a:t>-Fully visible belief nets</a:t>
            </a:r>
          </a:p>
          <a:p>
            <a:pPr algn="l">
              <a:defRPr sz="2700"/>
            </a:pPr>
            <a:r>
              <a:t> -NADE</a:t>
            </a:r>
          </a:p>
          <a:p>
            <a:pPr algn="l">
              <a:defRPr sz="2700"/>
            </a:pPr>
            <a:r>
              <a:t> -MADE</a:t>
            </a:r>
          </a:p>
          <a:p>
            <a:pPr algn="l">
              <a:defRPr sz="2700"/>
            </a:pPr>
            <a:r>
              <a:t> -PixelRNN</a:t>
            </a:r>
          </a:p>
          <a:p>
            <a:pPr algn="l">
              <a:defRPr sz="2700"/>
            </a:pPr>
            <a:r>
              <a:t>-Change of variables models (nonlinear ICA)</a:t>
            </a:r>
          </a:p>
        </p:txBody>
      </p:sp>
      <p:grpSp>
        <p:nvGrpSpPr>
          <p:cNvPr id="225" name="Approximate density"/>
          <p:cNvGrpSpPr/>
          <p:nvPr/>
        </p:nvGrpSpPr>
        <p:grpSpPr>
          <a:xfrm>
            <a:off x="4084392" y="5985470"/>
            <a:ext cx="4383560" cy="774701"/>
            <a:chOff x="0" y="0"/>
            <a:chExt cx="4383558" cy="774700"/>
          </a:xfrm>
        </p:grpSpPr>
        <p:sp>
          <p:nvSpPr>
            <p:cNvPr id="224" name="Approximate density"/>
            <p:cNvSpPr txBox="1"/>
            <p:nvPr/>
          </p:nvSpPr>
          <p:spPr>
            <a:xfrm>
              <a:off x="50800" y="50800"/>
              <a:ext cx="4281959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Approximate density</a:t>
              </a:r>
            </a:p>
          </p:txBody>
        </p:sp>
        <p:pic>
          <p:nvPicPr>
            <p:cNvPr id="223" name="Approximate density Approximate density" descr="Approximate density Approximate density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4383559" cy="774700"/>
            </a:xfrm>
            <a:prstGeom prst="rect">
              <a:avLst/>
            </a:prstGeom>
            <a:effectLst/>
          </p:spPr>
        </p:pic>
      </p:grpSp>
      <p:grpSp>
        <p:nvGrpSpPr>
          <p:cNvPr id="228" name="Variational"/>
          <p:cNvGrpSpPr/>
          <p:nvPr/>
        </p:nvGrpSpPr>
        <p:grpSpPr>
          <a:xfrm>
            <a:off x="4104573" y="7350990"/>
            <a:ext cx="2367906" cy="774701"/>
            <a:chOff x="0" y="0"/>
            <a:chExt cx="2367905" cy="774700"/>
          </a:xfrm>
        </p:grpSpPr>
        <p:sp>
          <p:nvSpPr>
            <p:cNvPr id="227" name="Variational"/>
            <p:cNvSpPr txBox="1"/>
            <p:nvPr/>
          </p:nvSpPr>
          <p:spPr>
            <a:xfrm>
              <a:off x="50800" y="50800"/>
              <a:ext cx="2266306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Variational</a:t>
              </a:r>
            </a:p>
          </p:txBody>
        </p:sp>
        <p:pic>
          <p:nvPicPr>
            <p:cNvPr id="226" name="Variational Variational" descr="Variational Variational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2367906" cy="774700"/>
            </a:xfrm>
            <a:prstGeom prst="rect">
              <a:avLst/>
            </a:prstGeom>
            <a:effectLst/>
          </p:spPr>
        </p:pic>
      </p:grpSp>
      <p:sp>
        <p:nvSpPr>
          <p:cNvPr id="229" name="Linia"/>
          <p:cNvSpPr/>
          <p:nvPr/>
        </p:nvSpPr>
        <p:spPr>
          <a:xfrm flipH="1">
            <a:off x="5299695" y="6770551"/>
            <a:ext cx="579040" cy="5790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0" name="Variational autoencoder"/>
          <p:cNvSpPr txBox="1"/>
          <p:nvPr/>
        </p:nvSpPr>
        <p:spPr>
          <a:xfrm>
            <a:off x="3434402" y="8115680"/>
            <a:ext cx="370824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700"/>
            </a:lvl1pPr>
          </a:lstStyle>
          <a:p>
            <a:r>
              <a:t>Variational autoencoder</a:t>
            </a:r>
          </a:p>
        </p:txBody>
      </p:sp>
      <p:grpSp>
        <p:nvGrpSpPr>
          <p:cNvPr id="233" name="Markov Chain"/>
          <p:cNvGrpSpPr/>
          <p:nvPr/>
        </p:nvGrpSpPr>
        <p:grpSpPr>
          <a:xfrm>
            <a:off x="6806940" y="7350990"/>
            <a:ext cx="3061743" cy="774701"/>
            <a:chOff x="0" y="0"/>
            <a:chExt cx="3061741" cy="774700"/>
          </a:xfrm>
        </p:grpSpPr>
        <p:sp>
          <p:nvSpPr>
            <p:cNvPr id="232" name="Markov Chain"/>
            <p:cNvSpPr txBox="1"/>
            <p:nvPr/>
          </p:nvSpPr>
          <p:spPr>
            <a:xfrm>
              <a:off x="50800" y="50800"/>
              <a:ext cx="2960142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Markov Chain</a:t>
              </a:r>
            </a:p>
          </p:txBody>
        </p:sp>
        <p:pic>
          <p:nvPicPr>
            <p:cNvPr id="231" name="Markov Chain Markov Chain" descr="Markov Chain Markov Chain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3061742" cy="774700"/>
            </a:xfrm>
            <a:prstGeom prst="rect">
              <a:avLst/>
            </a:prstGeom>
            <a:effectLst/>
          </p:spPr>
        </p:pic>
      </p:grpSp>
      <p:sp>
        <p:nvSpPr>
          <p:cNvPr id="234" name="Linia"/>
          <p:cNvSpPr/>
          <p:nvPr/>
        </p:nvSpPr>
        <p:spPr>
          <a:xfrm>
            <a:off x="6562303" y="6773715"/>
            <a:ext cx="1328229" cy="57217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5" name="Boltzmann machine"/>
          <p:cNvSpPr txBox="1"/>
          <p:nvPr/>
        </p:nvSpPr>
        <p:spPr>
          <a:xfrm>
            <a:off x="7280674" y="8115680"/>
            <a:ext cx="370824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700"/>
            </a:lvl1pPr>
          </a:lstStyle>
          <a:p>
            <a:r>
              <a:t>Boltzmann machine</a:t>
            </a:r>
          </a:p>
        </p:txBody>
      </p:sp>
      <p:grpSp>
        <p:nvGrpSpPr>
          <p:cNvPr id="238" name="Markov Chain"/>
          <p:cNvGrpSpPr/>
          <p:nvPr/>
        </p:nvGrpSpPr>
        <p:grpSpPr>
          <a:xfrm>
            <a:off x="8813706" y="5687331"/>
            <a:ext cx="3061742" cy="774701"/>
            <a:chOff x="0" y="0"/>
            <a:chExt cx="3061741" cy="774700"/>
          </a:xfrm>
        </p:grpSpPr>
        <p:sp>
          <p:nvSpPr>
            <p:cNvPr id="237" name="Markov Chain"/>
            <p:cNvSpPr txBox="1"/>
            <p:nvPr/>
          </p:nvSpPr>
          <p:spPr>
            <a:xfrm>
              <a:off x="50800" y="50800"/>
              <a:ext cx="2960142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Markov Chain</a:t>
              </a:r>
            </a:p>
          </p:txBody>
        </p:sp>
        <p:pic>
          <p:nvPicPr>
            <p:cNvPr id="236" name="Markov Chain Markov Chain" descr="Markov Chain Markov Chain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3061742" cy="774700"/>
            </a:xfrm>
            <a:prstGeom prst="rect">
              <a:avLst/>
            </a:prstGeom>
            <a:effectLst/>
          </p:spPr>
        </p:pic>
      </p:grpSp>
      <p:grpSp>
        <p:nvGrpSpPr>
          <p:cNvPr id="241" name="Direct"/>
          <p:cNvGrpSpPr/>
          <p:nvPr/>
        </p:nvGrpSpPr>
        <p:grpSpPr>
          <a:xfrm>
            <a:off x="10814672" y="2455463"/>
            <a:ext cx="1435200" cy="774701"/>
            <a:chOff x="0" y="0"/>
            <a:chExt cx="1435199" cy="774700"/>
          </a:xfrm>
        </p:grpSpPr>
        <p:sp>
          <p:nvSpPr>
            <p:cNvPr id="240" name="Direct"/>
            <p:cNvSpPr txBox="1"/>
            <p:nvPr/>
          </p:nvSpPr>
          <p:spPr>
            <a:xfrm>
              <a:off x="50800" y="50800"/>
              <a:ext cx="1333600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Direct</a:t>
              </a:r>
            </a:p>
          </p:txBody>
        </p:sp>
        <p:pic>
          <p:nvPicPr>
            <p:cNvPr id="239" name="Direct Direct" descr="Direct Direct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435200" cy="774700"/>
            </a:xfrm>
            <a:prstGeom prst="rect">
              <a:avLst/>
            </a:prstGeom>
            <a:effectLst/>
          </p:spPr>
        </p:pic>
      </p:grpSp>
      <p:sp>
        <p:nvSpPr>
          <p:cNvPr id="242" name="Linia"/>
          <p:cNvSpPr/>
          <p:nvPr/>
        </p:nvSpPr>
        <p:spPr>
          <a:xfrm>
            <a:off x="8339699" y="5090723"/>
            <a:ext cx="1000138" cy="6263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3" name="GSN"/>
          <p:cNvSpPr txBox="1"/>
          <p:nvPr/>
        </p:nvSpPr>
        <p:spPr>
          <a:xfrm>
            <a:off x="9792052" y="6399655"/>
            <a:ext cx="11050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GSN</a:t>
            </a:r>
          </a:p>
        </p:txBody>
      </p:sp>
      <p:sp>
        <p:nvSpPr>
          <p:cNvPr id="244" name="Linia"/>
          <p:cNvSpPr/>
          <p:nvPr/>
        </p:nvSpPr>
        <p:spPr>
          <a:xfrm flipV="1">
            <a:off x="9485466" y="3057501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45" name="GAN"/>
          <p:cNvSpPr txBox="1"/>
          <p:nvPr/>
        </p:nvSpPr>
        <p:spPr>
          <a:xfrm>
            <a:off x="10979747" y="3237553"/>
            <a:ext cx="11050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GAN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ust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1425</Words>
  <Application>Microsoft Macintosh PowerPoint</Application>
  <PresentationFormat>Niestandardowy</PresentationFormat>
  <Paragraphs>262</Paragraphs>
  <Slides>58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58</vt:i4>
      </vt:variant>
    </vt:vector>
  </HeadingPairs>
  <TitlesOfParts>
    <vt:vector size="68" baseType="lpstr">
      <vt:lpstr>American Typewriter</vt:lpstr>
      <vt:lpstr>Arial</vt:lpstr>
      <vt:lpstr>Calibri</vt:lpstr>
      <vt:lpstr>Calibri Light</vt:lpstr>
      <vt:lpstr>Helvetica</vt:lpstr>
      <vt:lpstr>Helvetica Light</vt:lpstr>
      <vt:lpstr>Helvetica Neue</vt:lpstr>
      <vt:lpstr>Helvetica Neue Medium</vt:lpstr>
      <vt:lpstr>White</vt:lpstr>
      <vt:lpstr>Pusty</vt:lpstr>
      <vt:lpstr>Generative Adversarial Networks</vt:lpstr>
      <vt:lpstr>Generative Adversarial Networks (GANs)</vt:lpstr>
      <vt:lpstr>Generative Modeling</vt:lpstr>
      <vt:lpstr>Why study generative models?</vt:lpstr>
      <vt:lpstr>Next Video Frame Prediction</vt:lpstr>
      <vt:lpstr>Single Image Super-Resolution</vt:lpstr>
      <vt:lpstr>Image to Image Translation</vt:lpstr>
      <vt:lpstr>Maximum Likelihood</vt:lpstr>
      <vt:lpstr>Taxonomy of Generative Models</vt:lpstr>
      <vt:lpstr>Fully Visible Belief Nets</vt:lpstr>
      <vt:lpstr>WaveNet</vt:lpstr>
      <vt:lpstr>Change of Variables</vt:lpstr>
      <vt:lpstr>Variational Autoencoder</vt:lpstr>
      <vt:lpstr>Boltzmann Machines</vt:lpstr>
      <vt:lpstr>GANs</vt:lpstr>
      <vt:lpstr>Adversarial Nets Framework</vt:lpstr>
      <vt:lpstr>Generator Network</vt:lpstr>
      <vt:lpstr>Training Procedure</vt:lpstr>
      <vt:lpstr>Minimax Game</vt:lpstr>
      <vt:lpstr>Discriminator Strategy</vt:lpstr>
      <vt:lpstr>Non-Saturating Game</vt:lpstr>
      <vt:lpstr>Comparison of Generator Losses</vt:lpstr>
      <vt:lpstr>DCGAN Architecture</vt:lpstr>
      <vt:lpstr>DCGANs for LSUN Bedrooms</vt:lpstr>
      <vt:lpstr>Vector Space Arithmetic</vt:lpstr>
      <vt:lpstr>Is the divergence important?</vt:lpstr>
      <vt:lpstr>Loss does not seem to explain why GAN samples are sharp</vt:lpstr>
      <vt:lpstr>One-sided label smoothing</vt:lpstr>
      <vt:lpstr>Do not smooth negative labels</vt:lpstr>
      <vt:lpstr>Benefits of label smoothing</vt:lpstr>
      <vt:lpstr>Batch Norm</vt:lpstr>
      <vt:lpstr>Batch norm in G can cause strong intra-batch correlation</vt:lpstr>
      <vt:lpstr>Balancing G and D</vt:lpstr>
      <vt:lpstr>Non-convergence</vt:lpstr>
      <vt:lpstr>Exercise 2</vt:lpstr>
      <vt:lpstr>Solution</vt:lpstr>
      <vt:lpstr>Solution</vt:lpstr>
      <vt:lpstr>Solution</vt:lpstr>
      <vt:lpstr>Non-convergence in GANs</vt:lpstr>
      <vt:lpstr>Mode Collapse</vt:lpstr>
      <vt:lpstr>Mode collapse causes low output diversity</vt:lpstr>
      <vt:lpstr>Minibatch Features</vt:lpstr>
      <vt:lpstr>Minibatch GAN on CIFAR</vt:lpstr>
      <vt:lpstr>Minibatch GAN on ImageNet</vt:lpstr>
      <vt:lpstr>Cherry-Picked Results</vt:lpstr>
      <vt:lpstr>Problems with Counting</vt:lpstr>
      <vt:lpstr>Problems with Perspective</vt:lpstr>
      <vt:lpstr>Problems with Global Structure</vt:lpstr>
      <vt:lpstr>Prezentacja programu PowerPoint</vt:lpstr>
      <vt:lpstr>Prezentacja programu PowerPoint</vt:lpstr>
      <vt:lpstr>This one is real</vt:lpstr>
      <vt:lpstr>Generative Modeling: Sample Generation</vt:lpstr>
      <vt:lpstr>Prezentacja programu PowerPoint</vt:lpstr>
      <vt:lpstr>Self-Attention GAN</vt:lpstr>
      <vt:lpstr>Evaluation</vt:lpstr>
      <vt:lpstr>Supervised Discriminator</vt:lpstr>
      <vt:lpstr>Conclusion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</dc:title>
  <cp:lastModifiedBy>Piotr Białas</cp:lastModifiedBy>
  <cp:revision>6</cp:revision>
  <dcterms:modified xsi:type="dcterms:W3CDTF">2021-12-12T17:13:14Z</dcterms:modified>
</cp:coreProperties>
</file>